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4"/>
    <p:sldMasterId id="2147483686" r:id="rId5"/>
  </p:sldMasterIdLst>
  <p:notesMasterIdLst>
    <p:notesMasterId r:id="rId49"/>
  </p:notesMasterIdLst>
  <p:sldIdLst>
    <p:sldId id="256" r:id="rId6"/>
    <p:sldId id="266" r:id="rId7"/>
    <p:sldId id="301" r:id="rId8"/>
    <p:sldId id="257" r:id="rId9"/>
    <p:sldId id="274" r:id="rId10"/>
    <p:sldId id="292" r:id="rId11"/>
    <p:sldId id="275" r:id="rId12"/>
    <p:sldId id="258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68" r:id="rId26"/>
    <p:sldId id="276" r:id="rId27"/>
    <p:sldId id="259" r:id="rId28"/>
    <p:sldId id="261" r:id="rId29"/>
    <p:sldId id="260" r:id="rId30"/>
    <p:sldId id="270" r:id="rId31"/>
    <p:sldId id="262" r:id="rId32"/>
    <p:sldId id="293" r:id="rId33"/>
    <p:sldId id="294" r:id="rId34"/>
    <p:sldId id="265" r:id="rId35"/>
    <p:sldId id="295" r:id="rId36"/>
    <p:sldId id="296" r:id="rId37"/>
    <p:sldId id="297" r:id="rId38"/>
    <p:sldId id="298" r:id="rId39"/>
    <p:sldId id="299" r:id="rId40"/>
    <p:sldId id="300" r:id="rId41"/>
    <p:sldId id="277" r:id="rId42"/>
    <p:sldId id="278" r:id="rId43"/>
    <p:sldId id="267" r:id="rId44"/>
    <p:sldId id="271" r:id="rId45"/>
    <p:sldId id="272" r:id="rId46"/>
    <p:sldId id="273" r:id="rId47"/>
    <p:sldId id="264" r:id="rId4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93E68E-3C02-493F-8973-E218AC366258}" v="93" dt="2021-09-18T21:01:47.764"/>
    <p1510:client id="{10E48C28-D346-4E4D-9449-CB1A8EC24CBE}" v="381" dt="2021-09-19T12:37:52.471"/>
    <p1510:client id="{534C1692-AA77-645E-E91F-21A58A0AB01A}" v="257" dt="2021-09-19T16:26:15.710"/>
    <p1510:client id="{33FACFEC-6C07-4CD4-AFEA-A0DE66A5B8D9}" v="585" dt="2021-09-19T17:48:22"/>
    <p1510:client id="{25420388-D43E-47A5-8A5F-D0C679CA1CE2}" v="51" dt="2021-09-19T18:51:59.649"/>
    <p1510:client id="{4E381C79-1985-48F3-BBF6-F210DA9CD960}" v="12" dt="2021-09-19T20:41:10.008"/>
    <p1510:client id="{6EBD82DD-6E20-48E5-A4EC-7E4EB77D891F}" v="112" dt="2021-09-19T19:27:57.776"/>
    <p1510:client id="{766637FE-1176-447A-9148-C344FBA0E091}" v="1038" dt="2021-09-19T18:31:14.069"/>
    <p1510:client id="{808B9860-06BD-4C6F-A256-25547D092B0B}" v="16" dt="2021-09-18T12:33:31.565"/>
    <p1510:client id="{80B59CA5-88D6-4880-B614-9DC9D49A5BD2}" v="472" dt="2021-09-20T07:29:11.588"/>
    <p1510:client id="{8770A7DF-8C15-495C-A90A-A21DC4755FA7}" v="12" dt="2021-09-19T08:37:19.882"/>
    <p1510:client id="{ED4759ED-82BE-470F-B7E6-E9379FD6F011}" v="406" dt="2021-09-18T12:54:03.105"/>
    <p1510:client id="{F75A5F4D-0C44-43D0-9C23-19AC3A073BA2}" v="8" dt="2021-09-19T07:47:55.4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781313-639A-4FBB-B159-25444D1DF857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3ADC5D2-564F-4733-861E-B7FFAD369EBE}">
      <dgm:prSet/>
      <dgm:spPr/>
      <dgm:t>
        <a:bodyPr/>
        <a:lstStyle/>
        <a:p>
          <a:r>
            <a:rPr lang="hu-HU" dirty="0"/>
            <a:t>Kiadványok – nyílt napra, „élménybeszámolóra”</a:t>
          </a:r>
          <a:endParaRPr lang="en-US" dirty="0"/>
        </a:p>
      </dgm:t>
    </dgm:pt>
    <dgm:pt modelId="{2EE49784-0A14-4CDE-96DD-E59D915F054A}" type="parTrans" cxnId="{2F9BB374-33E5-4ABE-BAEE-DC2C02CABEBA}">
      <dgm:prSet/>
      <dgm:spPr/>
      <dgm:t>
        <a:bodyPr/>
        <a:lstStyle/>
        <a:p>
          <a:endParaRPr lang="en-US"/>
        </a:p>
      </dgm:t>
    </dgm:pt>
    <dgm:pt modelId="{88E46210-7385-4D0C-B396-C28BEE37A5A3}" type="sibTrans" cxnId="{2F9BB374-33E5-4ABE-BAEE-DC2C02CABEBA}">
      <dgm:prSet/>
      <dgm:spPr/>
      <dgm:t>
        <a:bodyPr/>
        <a:lstStyle/>
        <a:p>
          <a:endParaRPr lang="en-US"/>
        </a:p>
      </dgm:t>
    </dgm:pt>
    <dgm:pt modelId="{746D2601-C926-467A-B5FA-0D27EA4C7930}">
      <dgm:prSet/>
      <dgm:spPr/>
      <dgm:t>
        <a:bodyPr/>
        <a:lstStyle/>
        <a:p>
          <a:r>
            <a:rPr lang="hu-HU" dirty="0"/>
            <a:t>Nyílt nap – 8. osztályosoknak stand (szept. 23.) („egyenpóló”)</a:t>
          </a:r>
          <a:endParaRPr lang="en-US" dirty="0"/>
        </a:p>
      </dgm:t>
    </dgm:pt>
    <dgm:pt modelId="{E09CD950-A846-4B13-90FD-B1702A2E659C}" type="parTrans" cxnId="{05A02BB2-138D-4A31-8860-B281B2E186A6}">
      <dgm:prSet/>
      <dgm:spPr/>
      <dgm:t>
        <a:bodyPr/>
        <a:lstStyle/>
        <a:p>
          <a:endParaRPr lang="en-US"/>
        </a:p>
      </dgm:t>
    </dgm:pt>
    <dgm:pt modelId="{ED3C2937-5EDB-4246-AA67-5413A9F18D83}" type="sibTrans" cxnId="{05A02BB2-138D-4A31-8860-B281B2E186A6}">
      <dgm:prSet/>
      <dgm:spPr/>
      <dgm:t>
        <a:bodyPr/>
        <a:lstStyle/>
        <a:p>
          <a:endParaRPr lang="en-US"/>
        </a:p>
      </dgm:t>
    </dgm:pt>
    <dgm:pt modelId="{6907ADFC-64BE-4FA9-A0D3-355136E7F8AE}">
      <dgm:prSet/>
      <dgm:spPr/>
      <dgm:t>
        <a:bodyPr/>
        <a:lstStyle/>
        <a:p>
          <a:pPr rtl="0"/>
          <a:r>
            <a:rPr lang="hu-HU" dirty="0"/>
            <a:t>Összegzés</a:t>
          </a:r>
          <a:r>
            <a:rPr lang="hu-HU" dirty="0">
              <a:latin typeface="Calibri Light" panose="020F0302020204030204"/>
            </a:rPr>
            <a:t> </a:t>
          </a:r>
          <a:endParaRPr lang="en-US" dirty="0"/>
        </a:p>
      </dgm:t>
    </dgm:pt>
    <dgm:pt modelId="{D5F3D5F1-0F06-42CF-8B95-B7CA562E4C95}" type="parTrans" cxnId="{B255BE4F-3DC8-4FA1-8FE4-6B2CB083A089}">
      <dgm:prSet/>
      <dgm:spPr/>
      <dgm:t>
        <a:bodyPr/>
        <a:lstStyle/>
        <a:p>
          <a:endParaRPr lang="en-US"/>
        </a:p>
      </dgm:t>
    </dgm:pt>
    <dgm:pt modelId="{E7AF3BEA-FD64-46C1-B1E9-A51953176ACE}" type="sibTrans" cxnId="{B255BE4F-3DC8-4FA1-8FE4-6B2CB083A089}">
      <dgm:prSet/>
      <dgm:spPr/>
      <dgm:t>
        <a:bodyPr/>
        <a:lstStyle/>
        <a:p>
          <a:endParaRPr lang="en-US"/>
        </a:p>
      </dgm:t>
    </dgm:pt>
    <dgm:pt modelId="{193DEA44-D8A9-49D2-8D9C-2D14B6738787}" type="pres">
      <dgm:prSet presAssocID="{F0781313-639A-4FBB-B159-25444D1DF857}" presName="linear" presStyleCnt="0">
        <dgm:presLayoutVars>
          <dgm:animLvl val="lvl"/>
          <dgm:resizeHandles val="exact"/>
        </dgm:presLayoutVars>
      </dgm:prSet>
      <dgm:spPr/>
    </dgm:pt>
    <dgm:pt modelId="{6EBCCE30-7384-4923-B74E-DEC98075E6E2}" type="pres">
      <dgm:prSet presAssocID="{73ADC5D2-564F-4733-861E-B7FFAD369EB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8F68287-3FAF-4CE5-B260-A77D39037F7D}" type="pres">
      <dgm:prSet presAssocID="{88E46210-7385-4D0C-B396-C28BEE37A5A3}" presName="spacer" presStyleCnt="0"/>
      <dgm:spPr/>
    </dgm:pt>
    <dgm:pt modelId="{865EEED4-CB39-481C-B42A-7D2AA0713089}" type="pres">
      <dgm:prSet presAssocID="{746D2601-C926-467A-B5FA-0D27EA4C793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AD18756-796D-40E3-8670-00018045B777}" type="pres">
      <dgm:prSet presAssocID="{ED3C2937-5EDB-4246-AA67-5413A9F18D83}" presName="spacer" presStyleCnt="0"/>
      <dgm:spPr/>
    </dgm:pt>
    <dgm:pt modelId="{57415A35-A746-4E9E-9D9F-C642423E2101}" type="pres">
      <dgm:prSet presAssocID="{6907ADFC-64BE-4FA9-A0D3-355136E7F8A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7722835-22DE-4EF1-91E1-7721AA285176}" type="presOf" srcId="{6907ADFC-64BE-4FA9-A0D3-355136E7F8AE}" destId="{57415A35-A746-4E9E-9D9F-C642423E2101}" srcOrd="0" destOrd="0" presId="urn:microsoft.com/office/officeart/2005/8/layout/vList2"/>
    <dgm:cxn modelId="{7778E95E-A584-46AB-A444-2DF3C160626C}" type="presOf" srcId="{73ADC5D2-564F-4733-861E-B7FFAD369EBE}" destId="{6EBCCE30-7384-4923-B74E-DEC98075E6E2}" srcOrd="0" destOrd="0" presId="urn:microsoft.com/office/officeart/2005/8/layout/vList2"/>
    <dgm:cxn modelId="{B255BE4F-3DC8-4FA1-8FE4-6B2CB083A089}" srcId="{F0781313-639A-4FBB-B159-25444D1DF857}" destId="{6907ADFC-64BE-4FA9-A0D3-355136E7F8AE}" srcOrd="2" destOrd="0" parTransId="{D5F3D5F1-0F06-42CF-8B95-B7CA562E4C95}" sibTransId="{E7AF3BEA-FD64-46C1-B1E9-A51953176ACE}"/>
    <dgm:cxn modelId="{2F9BB374-33E5-4ABE-BAEE-DC2C02CABEBA}" srcId="{F0781313-639A-4FBB-B159-25444D1DF857}" destId="{73ADC5D2-564F-4733-861E-B7FFAD369EBE}" srcOrd="0" destOrd="0" parTransId="{2EE49784-0A14-4CDE-96DD-E59D915F054A}" sibTransId="{88E46210-7385-4D0C-B396-C28BEE37A5A3}"/>
    <dgm:cxn modelId="{59230790-E4BF-450F-AC0A-B4B778C066D5}" type="presOf" srcId="{F0781313-639A-4FBB-B159-25444D1DF857}" destId="{193DEA44-D8A9-49D2-8D9C-2D14B6738787}" srcOrd="0" destOrd="0" presId="urn:microsoft.com/office/officeart/2005/8/layout/vList2"/>
    <dgm:cxn modelId="{1A62D49C-5756-48D3-9C98-2932454CB701}" type="presOf" srcId="{746D2601-C926-467A-B5FA-0D27EA4C7930}" destId="{865EEED4-CB39-481C-B42A-7D2AA0713089}" srcOrd="0" destOrd="0" presId="urn:microsoft.com/office/officeart/2005/8/layout/vList2"/>
    <dgm:cxn modelId="{05A02BB2-138D-4A31-8860-B281B2E186A6}" srcId="{F0781313-639A-4FBB-B159-25444D1DF857}" destId="{746D2601-C926-467A-B5FA-0D27EA4C7930}" srcOrd="1" destOrd="0" parTransId="{E09CD950-A846-4B13-90FD-B1702A2E659C}" sibTransId="{ED3C2937-5EDB-4246-AA67-5413A9F18D83}"/>
    <dgm:cxn modelId="{408C820D-6C53-4D59-94D5-1F13660D62C4}" type="presParOf" srcId="{193DEA44-D8A9-49D2-8D9C-2D14B6738787}" destId="{6EBCCE30-7384-4923-B74E-DEC98075E6E2}" srcOrd="0" destOrd="0" presId="urn:microsoft.com/office/officeart/2005/8/layout/vList2"/>
    <dgm:cxn modelId="{833D0B0E-B5A9-4FBB-92E5-79F5F09204C9}" type="presParOf" srcId="{193DEA44-D8A9-49D2-8D9C-2D14B6738787}" destId="{88F68287-3FAF-4CE5-B260-A77D39037F7D}" srcOrd="1" destOrd="0" presId="urn:microsoft.com/office/officeart/2005/8/layout/vList2"/>
    <dgm:cxn modelId="{FA6B2810-7C46-4400-B7BD-0CCB1A4B1D16}" type="presParOf" srcId="{193DEA44-D8A9-49D2-8D9C-2D14B6738787}" destId="{865EEED4-CB39-481C-B42A-7D2AA0713089}" srcOrd="2" destOrd="0" presId="urn:microsoft.com/office/officeart/2005/8/layout/vList2"/>
    <dgm:cxn modelId="{AC5DBFD0-B179-4A87-B203-F81E9E7AA58D}" type="presParOf" srcId="{193DEA44-D8A9-49D2-8D9C-2D14B6738787}" destId="{6AD18756-796D-40E3-8670-00018045B777}" srcOrd="3" destOrd="0" presId="urn:microsoft.com/office/officeart/2005/8/layout/vList2"/>
    <dgm:cxn modelId="{DACD5CBB-148B-4926-B444-6839CD922008}" type="presParOf" srcId="{193DEA44-D8A9-49D2-8D9C-2D14B6738787}" destId="{57415A35-A746-4E9E-9D9F-C642423E210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BCCE30-7384-4923-B74E-DEC98075E6E2}">
      <dsp:nvSpPr>
        <dsp:cNvPr id="0" name=""/>
        <dsp:cNvSpPr/>
      </dsp:nvSpPr>
      <dsp:spPr>
        <a:xfrm>
          <a:off x="0" y="550398"/>
          <a:ext cx="4459287" cy="9067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Kiadványok – nyílt napra, „élménybeszámolóra”</a:t>
          </a:r>
          <a:endParaRPr lang="en-US" sz="2500" kern="1200" dirty="0"/>
        </a:p>
      </dsp:txBody>
      <dsp:txXfrm>
        <a:off x="44264" y="594662"/>
        <a:ext cx="4370759" cy="818222"/>
      </dsp:txXfrm>
    </dsp:sp>
    <dsp:sp modelId="{865EEED4-CB39-481C-B42A-7D2AA0713089}">
      <dsp:nvSpPr>
        <dsp:cNvPr id="0" name=""/>
        <dsp:cNvSpPr/>
      </dsp:nvSpPr>
      <dsp:spPr>
        <a:xfrm>
          <a:off x="0" y="1529148"/>
          <a:ext cx="4459287" cy="906750"/>
        </a:xfrm>
        <a:prstGeom prst="roundRect">
          <a:avLst/>
        </a:prstGeom>
        <a:gradFill rotWithShape="0">
          <a:gsLst>
            <a:gs pos="0">
              <a:schemeClr val="accent5">
                <a:hueOff val="-1654278"/>
                <a:satOff val="-8885"/>
                <a:lumOff val="303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1654278"/>
                <a:satOff val="-8885"/>
                <a:lumOff val="303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Nyílt nap – 8. osztályosoknak stand (szept. 23.) („egyenpóló”)</a:t>
          </a:r>
          <a:endParaRPr lang="en-US" sz="2500" kern="1200" dirty="0"/>
        </a:p>
      </dsp:txBody>
      <dsp:txXfrm>
        <a:off x="44264" y="1573412"/>
        <a:ext cx="4370759" cy="818222"/>
      </dsp:txXfrm>
    </dsp:sp>
    <dsp:sp modelId="{57415A35-A746-4E9E-9D9F-C642423E2101}">
      <dsp:nvSpPr>
        <dsp:cNvPr id="0" name=""/>
        <dsp:cNvSpPr/>
      </dsp:nvSpPr>
      <dsp:spPr>
        <a:xfrm>
          <a:off x="0" y="2507898"/>
          <a:ext cx="4459287" cy="906750"/>
        </a:xfrm>
        <a:prstGeom prst="roundRect">
          <a:avLst/>
        </a:prstGeom>
        <a:gradFill rotWithShape="0">
          <a:gsLst>
            <a:gs pos="0">
              <a:schemeClr val="accent5">
                <a:hueOff val="-3308557"/>
                <a:satOff val="-17770"/>
                <a:lumOff val="607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3308557"/>
                <a:satOff val="-17770"/>
                <a:lumOff val="607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Összegzés</a:t>
          </a:r>
          <a:r>
            <a:rPr lang="hu-HU" sz="2500" kern="1200" dirty="0">
              <a:latin typeface="Calibri Light" panose="020F0302020204030204"/>
            </a:rPr>
            <a:t> </a:t>
          </a:r>
          <a:endParaRPr lang="en-US" sz="2500" kern="1200" dirty="0"/>
        </a:p>
      </dsp:txBody>
      <dsp:txXfrm>
        <a:off x="44264" y="2552162"/>
        <a:ext cx="4370759" cy="818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AE73E-0D17-4F6C-9689-C9925C4E798D}" type="datetimeFigureOut">
              <a:rPr lang="hu-HU"/>
              <a:t>2021.10.06.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FC1B5-AB69-4378-B88D-FF1C886C2546}" type="slidenum">
              <a:rPr lang="hu-HU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588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u-HU" smtClean="0"/>
              <a:t>28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26592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25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61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71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3869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8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43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53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03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32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rtalom fényké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ép helyőrzője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 dirty="0"/>
              <a:t>Fénykép beszúrása vagy húzása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Kattintson ide a lapcím szerkesztéséhez</a:t>
            </a:r>
          </a:p>
        </p:txBody>
      </p:sp>
      <p:sp>
        <p:nvSpPr>
          <p:cNvPr id="10" name="Alcím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dirty="0"/>
              <a:t>Alcím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8" name="Kép helyőrzője 7">
            <a:extLst>
              <a:ext uri="{FF2B5EF4-FFF2-40B4-BE49-F238E27FC236}">
                <a16:creationId xmlns:a16="http://schemas.microsoft.com/office/drawing/2014/main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 dirty="0"/>
              <a:t>Fénykép beszúrása vagy húzása</a:t>
            </a:r>
          </a:p>
        </p:txBody>
      </p:sp>
      <p:sp>
        <p:nvSpPr>
          <p:cNvPr id="9" name="Kép helyőrzője 8">
            <a:extLst>
              <a:ext uri="{FF2B5EF4-FFF2-40B4-BE49-F238E27FC236}">
                <a16:creationId xmlns:a16="http://schemas.microsoft.com/office/drawing/2014/main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 dirty="0"/>
              <a:t>Fénykép beszúrása vagy húzása</a:t>
            </a:r>
          </a:p>
        </p:txBody>
      </p:sp>
    </p:spTree>
    <p:extLst>
      <p:ext uri="{BB962C8B-B14F-4D97-AF65-F5344CB8AC3E}">
        <p14:creationId xmlns:p14="http://schemas.microsoft.com/office/powerpoint/2010/main" val="265367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4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40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3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14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90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40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80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819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  <p:sldLayoutId id="21474839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r>
              <a:rPr lang="hu-HU"/>
              <a:t>Élőláb beszúrása</a:t>
            </a:r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70E81F30-8FC8-4841-8404-4DC79218B945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14" name="Téglalap: Lekerekített sarkok 24">
            <a:extLst>
              <a:ext uri="{FF2B5EF4-FFF2-40B4-BE49-F238E27FC236}">
                <a16:creationId xmlns:a16="http://schemas.microsoft.com/office/drawing/2014/main" id="{83D29F65-481C-4C80-BB65-121E5AED26B5}"/>
              </a:ext>
            </a:extLst>
          </p:cNvPr>
          <p:cNvSpPr/>
          <p:nvPr userDrawn="1"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AC6C03AE-289A-4BCC-971C-3400028C8764}"/>
              </a:ext>
            </a:extLst>
          </p:cNvPr>
          <p:cNvSpPr/>
          <p:nvPr userDrawn="1"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32233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erasmushogyes/main-page" TargetMode="External"/><Relationship Id="rId2" Type="http://schemas.openxmlformats.org/officeDocument/2006/relationships/hyperlink" Target="https://twinspace.etwinning.net/100229/hom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google.com/forms/d/e/1FAIpQLSfxcGphscCvzcS4d40cllIY4AiyVfbw30nt6j4XQbmlDkk5IA/viewform" TargetMode="External"/><Relationship Id="rId5" Type="http://schemas.openxmlformats.org/officeDocument/2006/relationships/hyperlink" Target="https://docs.google.com/forms/d/e/1FAIpQLSctSPOn3MALPeKQJ8BsTcXdb4qq1owUVBrTqELvGHw6ux0HBg/viewform" TargetMode="Externa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me.graphics/line/469164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6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google.com/view/erasmushogyes/main-page/excursion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46F5C31A-DCC7-49D8-9982-1042DBBFB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Diagonal Corner Rectangle 6">
            <a:extLst>
              <a:ext uri="{FF2B5EF4-FFF2-40B4-BE49-F238E27FC236}">
                <a16:creationId xmlns:a16="http://schemas.microsoft.com/office/drawing/2014/main" id="{7AFB7295-2F19-4B05-A81A-87B51093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654295" cy="68580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2"/>
          </a:solidFill>
          <a:ln w="19050" cap="sq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7D9E8E26-937B-4D88-9FED-7A5E1E6F6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8200" y="0"/>
            <a:ext cx="0" cy="685800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  <a:alpha val="60000"/>
              </a:schemeClr>
            </a:solidFill>
          </a:ln>
          <a:effectLst>
            <a:outerShdw blurRad="88900" dist="38100" dir="5400000" algn="ctr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290625" y="1068840"/>
            <a:ext cx="5377375" cy="4341358"/>
          </a:xfrm>
        </p:spPr>
        <p:txBody>
          <a:bodyPr anchor="t">
            <a:normAutofit/>
          </a:bodyPr>
          <a:lstStyle/>
          <a:p>
            <a:r>
              <a:rPr lang="hu-HU" sz="6200"/>
              <a:t>Közös természeti és kulturális örökségünk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87156" y="1069973"/>
            <a:ext cx="2505384" cy="4352927"/>
          </a:xfrm>
        </p:spPr>
        <p:txBody>
          <a:bodyPr>
            <a:normAutofit/>
          </a:bodyPr>
          <a:lstStyle/>
          <a:p>
            <a:pPr algn="r"/>
            <a:r>
              <a:rPr lang="hu-HU" sz="4000">
                <a:solidFill>
                  <a:schemeClr val="tx1"/>
                </a:solidFill>
              </a:rPr>
              <a:t>Erasmus+ program</a:t>
            </a:r>
          </a:p>
        </p:txBody>
      </p:sp>
    </p:spTree>
    <p:extLst>
      <p:ext uri="{BB962C8B-B14F-4D97-AF65-F5344CB8AC3E}">
        <p14:creationId xmlns:p14="http://schemas.microsoft.com/office/powerpoint/2010/main" val="211578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44275-4CD5-43A3-BD8B-21CE6DE4B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Cél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8A71E-98FB-444A-8147-D6C45241E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906477" cy="16947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ea typeface="+mn-lt"/>
                <a:cs typeface="+mn-lt"/>
              </a:rPr>
              <a:t>Helyi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értékek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közös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felfedezése</a:t>
            </a:r>
            <a:endParaRPr lang="en-US" dirty="0" err="1"/>
          </a:p>
          <a:p>
            <a:pPr>
              <a:buClr>
                <a:srgbClr val="EEEBE3"/>
              </a:buClr>
            </a:pPr>
            <a:r>
              <a:rPr lang="en-US" dirty="0" err="1">
                <a:ea typeface="+mn-lt"/>
                <a:cs typeface="+mn-lt"/>
              </a:rPr>
              <a:t>Csapat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összekovácsolása</a:t>
            </a:r>
            <a:endParaRPr lang="en-US" dirty="0" err="1"/>
          </a:p>
          <a:p>
            <a:pPr>
              <a:buClr>
                <a:srgbClr val="EEEBE3"/>
              </a:buClr>
            </a:pPr>
            <a:r>
              <a:rPr lang="en-US" dirty="0">
                <a:ea typeface="+mn-lt"/>
                <a:cs typeface="+mn-lt"/>
              </a:rPr>
              <a:t>Egy </a:t>
            </a:r>
            <a:r>
              <a:rPr lang="en-US" dirty="0" err="1">
                <a:ea typeface="+mn-lt"/>
                <a:cs typeface="+mn-lt"/>
              </a:rPr>
              <a:t>király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közös</a:t>
            </a:r>
            <a:r>
              <a:rPr lang="en-US" dirty="0">
                <a:ea typeface="+mn-lt"/>
                <a:cs typeface="+mn-lt"/>
              </a:rPr>
              <a:t> nap </a:t>
            </a:r>
            <a:r>
              <a:rPr lang="en-US" dirty="0" err="1">
                <a:ea typeface="+mn-lt"/>
                <a:cs typeface="+mn-lt"/>
              </a:rPr>
              <a:t>együtt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töltése</a:t>
            </a:r>
            <a:endParaRPr lang="en-US" dirty="0" err="1"/>
          </a:p>
          <a:p>
            <a:pPr>
              <a:buClr>
                <a:srgbClr val="EEEBE3"/>
              </a:buClr>
            </a:pPr>
            <a:endParaRPr lang="en-US"/>
          </a:p>
        </p:txBody>
      </p:sp>
      <p:pic>
        <p:nvPicPr>
          <p:cNvPr id="4" name="Picture 4" descr="A group of people riding bikes on a road&#10;&#10;Description automatically generated">
            <a:extLst>
              <a:ext uri="{FF2B5EF4-FFF2-40B4-BE49-F238E27FC236}">
                <a16:creationId xmlns:a16="http://schemas.microsoft.com/office/drawing/2014/main" id="{9C94E3CC-98A2-4FBC-8490-71A710DC2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554" y="1383130"/>
            <a:ext cx="5449276" cy="409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66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A4859-D110-4B6F-A491-CA24A1C7E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Szervezés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megvalósítás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20FAD-B267-47EA-86C3-FD35983F1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4079631" cy="148961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ea typeface="+mn-lt"/>
                <a:cs typeface="+mn-lt"/>
              </a:rPr>
              <a:t>2019. </a:t>
            </a:r>
            <a:r>
              <a:rPr lang="en-US" dirty="0" err="1">
                <a:ea typeface="+mn-lt"/>
                <a:cs typeface="+mn-lt"/>
              </a:rPr>
              <a:t>október</a:t>
            </a:r>
            <a:r>
              <a:rPr lang="en-US" dirty="0">
                <a:ea typeface="+mn-lt"/>
                <a:cs typeface="+mn-lt"/>
              </a:rPr>
              <a:t> – </a:t>
            </a:r>
            <a:r>
              <a:rPr lang="en-US" dirty="0" err="1">
                <a:ea typeface="+mn-lt"/>
                <a:cs typeface="+mn-lt"/>
              </a:rPr>
              <a:t>Biciklire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fel</a:t>
            </a:r>
            <a:r>
              <a:rPr lang="en-US" dirty="0">
                <a:ea typeface="+mn-lt"/>
                <a:cs typeface="+mn-lt"/>
              </a:rPr>
              <a:t>!</a:t>
            </a:r>
            <a:endParaRPr lang="en-US" dirty="0"/>
          </a:p>
          <a:p>
            <a:pPr>
              <a:buClr>
                <a:srgbClr val="EEEBE3"/>
              </a:buClr>
            </a:pPr>
            <a:r>
              <a:rPr lang="en-US" dirty="0">
                <a:ea typeface="+mn-lt"/>
                <a:cs typeface="+mn-lt"/>
              </a:rPr>
              <a:t>•</a:t>
            </a:r>
            <a:r>
              <a:rPr lang="en-US" dirty="0" err="1">
                <a:ea typeface="+mn-lt"/>
                <a:cs typeface="+mn-lt"/>
              </a:rPr>
              <a:t>gész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napos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kis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pihenőkkel</a:t>
            </a:r>
            <a:endParaRPr lang="en-US" dirty="0" err="1"/>
          </a:p>
          <a:p>
            <a:pPr>
              <a:buClr>
                <a:srgbClr val="EEEBE3"/>
              </a:buClr>
            </a:pPr>
            <a:r>
              <a:rPr lang="en-US" dirty="0" err="1">
                <a:ea typeface="+mn-lt"/>
                <a:cs typeface="+mn-lt"/>
              </a:rPr>
              <a:t>Gördülékeny</a:t>
            </a:r>
            <a:r>
              <a:rPr lang="en-US" dirty="0">
                <a:ea typeface="+mn-lt"/>
                <a:cs typeface="+mn-lt"/>
              </a:rPr>
              <a:t> volt </a:t>
            </a:r>
            <a:r>
              <a:rPr lang="en-US" dirty="0" err="1">
                <a:ea typeface="+mn-lt"/>
                <a:cs typeface="+mn-lt"/>
              </a:rPr>
              <a:t>minden</a:t>
            </a:r>
            <a:endParaRPr lang="en-US" dirty="0" err="1"/>
          </a:p>
          <a:p>
            <a:pPr>
              <a:buClr>
                <a:srgbClr val="EEEBE3"/>
              </a:buClr>
            </a:pP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9448033-AB79-4F03-B5E4-8CBC9CB95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550" y="1997649"/>
            <a:ext cx="5678945" cy="319006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49F0666-1165-4A49-8F30-43E5D4361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470" y="2768213"/>
            <a:ext cx="4316045" cy="324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0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B03A6-8971-4CD5-9401-4A224B59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Személyes</a:t>
            </a:r>
            <a:r>
              <a:rPr lang="en-US" dirty="0"/>
              <a:t> </a:t>
            </a:r>
            <a:r>
              <a:rPr lang="en-US" dirty="0" err="1"/>
              <a:t>tapasztalatok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9BDFA-A2C7-4E2D-A0F7-B63B19B03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242170" cy="294522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 err="1">
                <a:ea typeface="+mn-lt"/>
                <a:cs typeface="+mn-lt"/>
              </a:rPr>
              <a:t>Biciklizős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csapatösszekovácsolás</a:t>
            </a:r>
            <a:r>
              <a:rPr lang="en-US" dirty="0">
                <a:ea typeface="+mn-lt"/>
                <a:cs typeface="+mn-lt"/>
              </a:rPr>
              <a:t> – </a:t>
            </a:r>
            <a:r>
              <a:rPr lang="en-US" dirty="0" err="1">
                <a:ea typeface="+mn-lt"/>
                <a:cs typeface="+mn-lt"/>
              </a:rPr>
              <a:t>egyik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legjobb</a:t>
            </a:r>
            <a:r>
              <a:rPr lang="en-US" dirty="0">
                <a:ea typeface="+mn-lt"/>
                <a:cs typeface="+mn-lt"/>
              </a:rPr>
              <a:t> forma</a:t>
            </a:r>
            <a:endParaRPr lang="en-US" dirty="0"/>
          </a:p>
          <a:p>
            <a:pPr>
              <a:buClr>
                <a:srgbClr val="EEEBE3"/>
              </a:buClr>
            </a:pPr>
            <a:r>
              <a:rPr lang="en-US" dirty="0" err="1">
                <a:ea typeface="+mn-lt"/>
                <a:cs typeface="+mn-lt"/>
              </a:rPr>
              <a:t>Első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utam</a:t>
            </a:r>
            <a:r>
              <a:rPr lang="en-US" dirty="0">
                <a:ea typeface="+mn-lt"/>
                <a:cs typeface="+mn-lt"/>
              </a:rPr>
              <a:t> a </a:t>
            </a:r>
            <a:r>
              <a:rPr lang="en-US" dirty="0" err="1">
                <a:ea typeface="+mn-lt"/>
                <a:cs typeface="+mn-lt"/>
              </a:rPr>
              <a:t>Kráter-tóhoz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biciklivel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dirty="0"/>
          </a:p>
          <a:p>
            <a:pPr>
              <a:buClr>
                <a:srgbClr val="EEEBE3"/>
              </a:buClr>
            </a:pPr>
            <a:r>
              <a:rPr lang="en-US" dirty="0" err="1">
                <a:ea typeface="+mn-lt"/>
                <a:cs typeface="+mn-lt"/>
              </a:rPr>
              <a:t>Újabb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sulis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jó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emlék</a:t>
            </a:r>
            <a:endParaRPr lang="en-US" err="1"/>
          </a:p>
          <a:p>
            <a:pPr>
              <a:buClr>
                <a:srgbClr val="EEEBE3"/>
              </a:buClr>
            </a:pPr>
            <a:r>
              <a:rPr lang="en-US" dirty="0">
                <a:ea typeface="+mn-lt"/>
                <a:cs typeface="+mn-lt"/>
              </a:rPr>
              <a:t>Mint </a:t>
            </a:r>
            <a:r>
              <a:rPr lang="en-US" dirty="0" err="1">
                <a:ea typeface="+mn-lt"/>
                <a:cs typeface="+mn-lt"/>
              </a:rPr>
              <a:t>egy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osztálykirándulás</a:t>
            </a:r>
            <a:r>
              <a:rPr lang="en-US" dirty="0">
                <a:ea typeface="+mn-lt"/>
                <a:cs typeface="+mn-lt"/>
              </a:rPr>
              <a:t> – </a:t>
            </a:r>
            <a:r>
              <a:rPr lang="en-US" dirty="0" err="1">
                <a:ea typeface="+mn-lt"/>
                <a:cs typeface="+mn-lt"/>
              </a:rPr>
              <a:t>jó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hangulat</a:t>
            </a:r>
            <a:endParaRPr lang="en-US" dirty="0" err="1"/>
          </a:p>
          <a:p>
            <a:pPr>
              <a:buClr>
                <a:srgbClr val="EEEBE3"/>
              </a:buClr>
            </a:pPr>
            <a:r>
              <a:rPr lang="en-US" dirty="0" err="1">
                <a:ea typeface="+mn-lt"/>
                <a:cs typeface="+mn-lt"/>
              </a:rPr>
              <a:t>Felfedezés</a:t>
            </a:r>
            <a:r>
              <a:rPr lang="en-US" dirty="0">
                <a:ea typeface="+mn-lt"/>
                <a:cs typeface="+mn-lt"/>
              </a:rPr>
              <a:t> – a </a:t>
            </a:r>
            <a:r>
              <a:rPr lang="en-US" dirty="0" err="1">
                <a:ea typeface="+mn-lt"/>
                <a:cs typeface="+mn-lt"/>
              </a:rPr>
              <a:t>közelben</a:t>
            </a:r>
            <a:r>
              <a:rPr lang="en-US" dirty="0">
                <a:ea typeface="+mn-lt"/>
                <a:cs typeface="+mn-lt"/>
              </a:rPr>
              <a:t> is </a:t>
            </a:r>
            <a:r>
              <a:rPr lang="en-US" dirty="0" err="1">
                <a:ea typeface="+mn-lt"/>
                <a:cs typeface="+mn-lt"/>
              </a:rPr>
              <a:t>vanna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szép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természeti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értékek</a:t>
            </a:r>
            <a:r>
              <a:rPr lang="en-US" dirty="0">
                <a:ea typeface="+mn-lt"/>
                <a:cs typeface="+mn-lt"/>
              </a:rPr>
              <a:t> – </a:t>
            </a:r>
            <a:r>
              <a:rPr lang="en-US" dirty="0" err="1">
                <a:ea typeface="+mn-lt"/>
                <a:cs typeface="+mn-lt"/>
              </a:rPr>
              <a:t>ősszel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még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szebb</a:t>
            </a:r>
            <a:endParaRPr lang="en-US" dirty="0" err="1"/>
          </a:p>
          <a:p>
            <a:pPr>
              <a:buClr>
                <a:srgbClr val="EEEBE3"/>
              </a:buClr>
            </a:pPr>
            <a:r>
              <a:rPr lang="en-US" dirty="0" err="1">
                <a:ea typeface="+mn-lt"/>
                <a:cs typeface="+mn-lt"/>
              </a:rPr>
              <a:t>Jó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hogy</a:t>
            </a:r>
            <a:r>
              <a:rPr lang="en-US" dirty="0">
                <a:ea typeface="+mn-lt"/>
                <a:cs typeface="+mn-lt"/>
              </a:rPr>
              <a:t> van </a:t>
            </a:r>
            <a:r>
              <a:rPr lang="en-US" dirty="0" err="1">
                <a:ea typeface="+mn-lt"/>
                <a:cs typeface="+mn-lt"/>
              </a:rPr>
              <a:t>ilyenre</a:t>
            </a:r>
            <a:r>
              <a:rPr lang="en-US" dirty="0">
                <a:ea typeface="+mn-lt"/>
                <a:cs typeface="+mn-lt"/>
              </a:rPr>
              <a:t> is </a:t>
            </a:r>
            <a:r>
              <a:rPr lang="en-US" dirty="0" err="1">
                <a:ea typeface="+mn-lt"/>
                <a:cs typeface="+mn-lt"/>
              </a:rPr>
              <a:t>lehetőség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az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iskolával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iskolán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kívül</a:t>
            </a:r>
            <a:endParaRPr lang="en-US" dirty="0" err="1"/>
          </a:p>
          <a:p>
            <a:pPr>
              <a:buClr>
                <a:srgbClr val="EEEBE3"/>
              </a:buClr>
            </a:pP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2E5E82D-3047-4CE3-899D-AD30F9560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801" y="1920090"/>
            <a:ext cx="5661804" cy="315643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A97042F-811E-4BF2-A353-DE5725529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215" y="940279"/>
            <a:ext cx="2933230" cy="523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6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0602-A9F9-4ADC-BE6D-1CC58367F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Tapasztalat</a:t>
            </a:r>
            <a:r>
              <a:rPr lang="en-US" dirty="0"/>
              <a:t> </a:t>
            </a:r>
            <a:r>
              <a:rPr lang="en-US" dirty="0" err="1"/>
              <a:t>összegzése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379C2-7A75-438E-AE1E-AFD6BC32C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037015" cy="389284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 err="1">
                <a:ea typeface="+mn-lt"/>
                <a:cs typeface="+mn-lt"/>
              </a:rPr>
              <a:t>Bármikor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megismételném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dirty="0"/>
          </a:p>
          <a:p>
            <a:pPr>
              <a:buClr>
                <a:srgbClr val="EEEBE3"/>
              </a:buClr>
            </a:pPr>
            <a:r>
              <a:rPr lang="en-US" dirty="0" err="1">
                <a:ea typeface="+mn-lt"/>
                <a:cs typeface="+mn-lt"/>
              </a:rPr>
              <a:t>Ugyanez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az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út</a:t>
            </a:r>
            <a:r>
              <a:rPr lang="en-US" dirty="0">
                <a:ea typeface="+mn-lt"/>
                <a:cs typeface="+mn-lt"/>
              </a:rPr>
              <a:t> – </a:t>
            </a:r>
            <a:r>
              <a:rPr lang="en-US" dirty="0" err="1">
                <a:ea typeface="+mn-lt"/>
                <a:cs typeface="+mn-lt"/>
              </a:rPr>
              <a:t>külföldiekkel</a:t>
            </a:r>
            <a:endParaRPr lang="en-US" dirty="0" err="1"/>
          </a:p>
          <a:p>
            <a:pPr>
              <a:buClr>
                <a:srgbClr val="EEEBE3"/>
              </a:buClr>
            </a:pPr>
            <a:r>
              <a:rPr lang="en-US" dirty="0">
                <a:ea typeface="+mn-lt"/>
                <a:cs typeface="+mn-lt"/>
              </a:rPr>
              <a:t>Nem </a:t>
            </a:r>
            <a:r>
              <a:rPr lang="en-US" dirty="0" err="1">
                <a:ea typeface="+mn-lt"/>
                <a:cs typeface="+mn-lt"/>
              </a:rPr>
              <a:t>mentünk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külföldre</a:t>
            </a:r>
            <a:r>
              <a:rPr lang="en-US" dirty="0">
                <a:ea typeface="+mn-lt"/>
                <a:cs typeface="+mn-lt"/>
              </a:rPr>
              <a:t> :( – DE!</a:t>
            </a:r>
            <a:endParaRPr lang="en-US" dirty="0"/>
          </a:p>
          <a:p>
            <a:pPr lvl="1">
              <a:buClr>
                <a:srgbClr val="EEEBE3"/>
              </a:buClr>
            </a:pPr>
            <a:r>
              <a:rPr lang="en-US" dirty="0">
                <a:ea typeface="+mn-lt"/>
                <a:cs typeface="+mn-lt"/>
              </a:rPr>
              <a:t>Az </a:t>
            </a:r>
            <a:r>
              <a:rPr lang="en-US" dirty="0" err="1">
                <a:ea typeface="+mn-lt"/>
                <a:cs typeface="+mn-lt"/>
              </a:rPr>
              <a:t>ilyen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utak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értékessége</a:t>
            </a:r>
            <a:endParaRPr lang="en-US" dirty="0"/>
          </a:p>
          <a:p>
            <a:pPr lvl="1">
              <a:buClr>
                <a:srgbClr val="EEEBE3"/>
              </a:buClr>
            </a:pPr>
            <a:r>
              <a:rPr lang="en-US" dirty="0">
                <a:ea typeface="+mn-lt"/>
                <a:cs typeface="+mn-lt"/>
              </a:rPr>
              <a:t>A </a:t>
            </a:r>
            <a:r>
              <a:rPr lang="en-US" dirty="0" err="1">
                <a:ea typeface="+mn-lt"/>
                <a:cs typeface="+mn-lt"/>
              </a:rPr>
              <a:t>társaság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megismerése</a:t>
            </a:r>
            <a:endParaRPr lang="en-US" dirty="0"/>
          </a:p>
          <a:p>
            <a:pPr lvl="1">
              <a:buClr>
                <a:srgbClr val="EEEBE3"/>
              </a:buClr>
            </a:pPr>
            <a:r>
              <a:rPr lang="en-US" dirty="0" err="1">
                <a:ea typeface="+mn-lt"/>
                <a:cs typeface="+mn-lt"/>
              </a:rPr>
              <a:t>Együtt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dolgozás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és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annak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fejlődése</a:t>
            </a:r>
            <a:endParaRPr lang="en-US" dirty="0"/>
          </a:p>
          <a:p>
            <a:pPr lvl="1">
              <a:buClr>
                <a:srgbClr val="EEEBE3"/>
              </a:buClr>
            </a:pPr>
            <a:endParaRPr lang="en-US"/>
          </a:p>
          <a:p>
            <a:pPr lvl="1">
              <a:buClr>
                <a:srgbClr val="EEEBE3"/>
              </a:buClr>
            </a:pPr>
            <a:endParaRPr lang="en-US"/>
          </a:p>
          <a:p>
            <a:pPr marL="274320" lvl="1" indent="0" algn="ctr">
              <a:buClr>
                <a:srgbClr val="EEEBE3"/>
              </a:buClr>
              <a:buNone/>
            </a:pPr>
            <a:r>
              <a:rPr lang="en-US" dirty="0" err="1"/>
              <a:t>Maradandó</a:t>
            </a:r>
            <a:r>
              <a:rPr lang="en-US" dirty="0"/>
              <a:t> </a:t>
            </a:r>
            <a:r>
              <a:rPr lang="en-US" dirty="0" err="1"/>
              <a:t>értékek</a:t>
            </a:r>
            <a:r>
              <a:rPr lang="en-US" dirty="0"/>
              <a:t> </a:t>
            </a:r>
            <a:r>
              <a:rPr lang="en-US" dirty="0" err="1"/>
              <a:t>szerzése</a:t>
            </a:r>
            <a:endParaRPr lang="en-US" dirty="0"/>
          </a:p>
          <a:p>
            <a:pPr>
              <a:buClr>
                <a:srgbClr val="EEEBE3"/>
              </a:buClr>
            </a:pPr>
            <a:endParaRPr lang="en-US"/>
          </a:p>
        </p:txBody>
      </p:sp>
      <p:sp>
        <p:nvSpPr>
          <p:cNvPr id="4" name="Arrow: Curved Left 3">
            <a:extLst>
              <a:ext uri="{FF2B5EF4-FFF2-40B4-BE49-F238E27FC236}">
                <a16:creationId xmlns:a16="http://schemas.microsoft.com/office/drawing/2014/main" id="{83A14111-3A35-407E-8F78-46F8DD383CB7}"/>
              </a:ext>
            </a:extLst>
          </p:cNvPr>
          <p:cNvSpPr/>
          <p:nvPr/>
        </p:nvSpPr>
        <p:spPr>
          <a:xfrm>
            <a:off x="5183163" y="3924847"/>
            <a:ext cx="732692" cy="121138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3EE1622-69F4-4BF2-B4D7-52A180120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664" y="2234888"/>
            <a:ext cx="4866808" cy="27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72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4CF3-FC02-4839-ABFE-E78AC931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Még </a:t>
            </a:r>
            <a:r>
              <a:rPr lang="en-US" dirty="0" err="1">
                <a:ea typeface="+mj-lt"/>
                <a:cs typeface="+mj-lt"/>
              </a:rPr>
              <a:t>pár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kép</a:t>
            </a:r>
          </a:p>
        </p:txBody>
      </p:sp>
      <p:pic>
        <p:nvPicPr>
          <p:cNvPr id="4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CBCB0A1-059B-441F-95B8-0804DFD68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7363" y="3150394"/>
            <a:ext cx="3594100" cy="1739900"/>
          </a:xfrm>
        </p:spPr>
      </p:pic>
      <p:pic>
        <p:nvPicPr>
          <p:cNvPr id="5" name="Picture 5" descr="A picture containing tree, outdoor, bicycle, grass&#10;&#10;Description automatically generated">
            <a:extLst>
              <a:ext uri="{FF2B5EF4-FFF2-40B4-BE49-F238E27FC236}">
                <a16:creationId xmlns:a16="http://schemas.microsoft.com/office/drawing/2014/main" id="{31DE747B-0F85-4E73-BA6C-97C3048B2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054" y="544164"/>
            <a:ext cx="3243203" cy="5765061"/>
          </a:xfrm>
          <a:prstGeom prst="rect">
            <a:avLst/>
          </a:prstGeom>
        </p:spPr>
      </p:pic>
      <p:pic>
        <p:nvPicPr>
          <p:cNvPr id="6" name="Picture 6" descr="A picture containing tree, outdoor, park, plant&#10;&#10;Description automatically generated">
            <a:extLst>
              <a:ext uri="{FF2B5EF4-FFF2-40B4-BE49-F238E27FC236}">
                <a16:creationId xmlns:a16="http://schemas.microsoft.com/office/drawing/2014/main" id="{99B5E699-653A-4FBD-893B-C6F55FD91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580" y="709136"/>
            <a:ext cx="3166574" cy="560119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A5D76B8-B153-4CED-B6A9-38A63F345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54" y="882218"/>
            <a:ext cx="3042825" cy="5417240"/>
          </a:xfrm>
          <a:prstGeom prst="rect">
            <a:avLst/>
          </a:prstGeom>
        </p:spPr>
      </p:pic>
      <p:pic>
        <p:nvPicPr>
          <p:cNvPr id="8" name="Picture 8" descr="A picture containing tree, outdoor, grass, path&#10;&#10;Description automatically generated">
            <a:extLst>
              <a:ext uri="{FF2B5EF4-FFF2-40B4-BE49-F238E27FC236}">
                <a16:creationId xmlns:a16="http://schemas.microsoft.com/office/drawing/2014/main" id="{80C78C8E-5E55-47D1-9B9F-D41833A3A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86" y="999633"/>
            <a:ext cx="2930475" cy="529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0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36AD4-38C0-4EA0-A97A-9777E2190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Még </a:t>
            </a:r>
            <a:r>
              <a:rPr lang="en-US" dirty="0" err="1"/>
              <a:t>pár</a:t>
            </a:r>
            <a:r>
              <a:rPr lang="en-US" dirty="0"/>
              <a:t> </a:t>
            </a:r>
            <a:r>
              <a:rPr lang="en-US" dirty="0" err="1"/>
              <a:t>kép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A208E5B-46B7-4BFD-A8A0-C47F8ABE2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6513" y="2718594"/>
            <a:ext cx="1955800" cy="2603500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80D85EB-0106-45D4-85B7-D44B35872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94" y="2185000"/>
            <a:ext cx="6064738" cy="341920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09B3B9B-57DB-4DDB-AAF4-E7FEEE4DA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646" y="855819"/>
            <a:ext cx="3886200" cy="517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3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009D1B-6DCF-824B-AC43-716BF18A2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37829"/>
            <a:ext cx="9905998" cy="1004187"/>
          </a:xfrm>
        </p:spPr>
        <p:txBody>
          <a:bodyPr/>
          <a:lstStyle/>
          <a:p>
            <a:pPr algn="ctr"/>
            <a:r>
              <a:rPr lang="hu-HU" dirty="0"/>
              <a:t>Debrecen felfedezése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9F37D2E-6CB6-5940-958E-4EC011B2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9536"/>
            <a:ext cx="10515600" cy="1417674"/>
          </a:xfrm>
        </p:spPr>
        <p:txBody>
          <a:bodyPr/>
          <a:lstStyle/>
          <a:p>
            <a:pPr algn="just"/>
            <a:r>
              <a:rPr lang="hu-HU" dirty="0"/>
              <a:t>Debrecen kulturális értékeinek megismerése egy színes és izgalmas rejtvényfejtő kaland keretein belül</a:t>
            </a:r>
          </a:p>
        </p:txBody>
      </p:sp>
      <p:pic>
        <p:nvPicPr>
          <p:cNvPr id="5" name="Kép 5">
            <a:extLst>
              <a:ext uri="{FF2B5EF4-FFF2-40B4-BE49-F238E27FC236}">
                <a16:creationId xmlns:a16="http://schemas.microsoft.com/office/drawing/2014/main" id="{363599F4-B7D3-FB42-AD89-66BC47F9BD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973178" y="2260945"/>
            <a:ext cx="6335525" cy="405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9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3F6563-C9B6-584B-A043-91CFB9194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u-HU"/>
            </a:b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3C55402-2340-1B47-8C1F-00AD3F705A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/>
              <a:t>2019.12.18.</a:t>
            </a:r>
          </a:p>
          <a:p>
            <a:r>
              <a:rPr lang="hu-HU" dirty="0"/>
              <a:t>Délutáni program</a:t>
            </a:r>
          </a:p>
          <a:p>
            <a:r>
              <a:rPr lang="hu-HU" dirty="0"/>
              <a:t>Fantasztikus és profin megtervezett megfejthető rejtvény. </a:t>
            </a:r>
          </a:p>
          <a:p>
            <a:r>
              <a:rPr lang="hu-HU" dirty="0"/>
              <a:t>Remek csapatépítő program</a:t>
            </a:r>
          </a:p>
        </p:txBody>
      </p:sp>
      <p:pic>
        <p:nvPicPr>
          <p:cNvPr id="5" name="Kép 5">
            <a:extLst>
              <a:ext uri="{FF2B5EF4-FFF2-40B4-BE49-F238E27FC236}">
                <a16:creationId xmlns:a16="http://schemas.microsoft.com/office/drawing/2014/main" id="{9D2454E0-D946-B242-94D1-69BB24E22D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35" y="618518"/>
            <a:ext cx="5403437" cy="5172682"/>
          </a:xfrm>
        </p:spPr>
      </p:pic>
    </p:spTree>
    <p:extLst>
      <p:ext uri="{BB962C8B-B14F-4D97-AF65-F5344CB8AC3E}">
        <p14:creationId xmlns:p14="http://schemas.microsoft.com/office/powerpoint/2010/main" val="4828197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05BDF0-BD1D-B748-A6A2-91B54E5DD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5">
            <a:extLst>
              <a:ext uri="{FF2B5EF4-FFF2-40B4-BE49-F238E27FC236}">
                <a16:creationId xmlns:a16="http://schemas.microsoft.com/office/drawing/2014/main" id="{F1166CB1-ACB5-C84B-B1FC-433F33D9BE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02" y="618518"/>
            <a:ext cx="5874210" cy="4405658"/>
          </a:xfrm>
        </p:spPr>
      </p:pic>
      <p:pic>
        <p:nvPicPr>
          <p:cNvPr id="8" name="Kép 8">
            <a:extLst>
              <a:ext uri="{FF2B5EF4-FFF2-40B4-BE49-F238E27FC236}">
                <a16:creationId xmlns:a16="http://schemas.microsoft.com/office/drawing/2014/main" id="{0F3FA399-2AAF-E846-97C2-3DC38900A7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1" y="2288778"/>
            <a:ext cx="5618622" cy="4213967"/>
          </a:xfrm>
        </p:spPr>
      </p:pic>
    </p:spTree>
    <p:extLst>
      <p:ext uri="{BB962C8B-B14F-4D97-AF65-F5344CB8AC3E}">
        <p14:creationId xmlns:p14="http://schemas.microsoft.com/office/powerpoint/2010/main" val="243986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A21EB0-3F4A-574B-A692-6D5A0C4B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066800"/>
          </a:xfrm>
        </p:spPr>
        <p:txBody>
          <a:bodyPr/>
          <a:lstStyle/>
          <a:p>
            <a:pPr algn="ctr"/>
            <a:r>
              <a:rPr lang="hu-HU" dirty="0"/>
              <a:t>Összegzés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F52AE1-1836-254F-95E8-E352157FC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9782" y="1066800"/>
            <a:ext cx="5590019" cy="5413567"/>
          </a:xfrm>
        </p:spPr>
        <p:txBody>
          <a:bodyPr>
            <a:normAutofit lnSpcReduction="10000"/>
          </a:bodyPr>
          <a:lstStyle/>
          <a:p>
            <a:r>
              <a:rPr lang="hu-HU" dirty="0"/>
              <a:t>Kiváló lehetőség a saját lexikális tudás bővítésére</a:t>
            </a:r>
          </a:p>
          <a:p>
            <a:r>
              <a:rPr lang="hu-HU" dirty="0"/>
              <a:t>Debrecen központjának felfedezése</a:t>
            </a:r>
          </a:p>
          <a:p>
            <a:r>
              <a:rPr lang="hu-HU" dirty="0"/>
              <a:t> Szórakozási lehetőség egybekötve kulturális és történelmi ismeretek megszerzésének lehetőségével</a:t>
            </a:r>
          </a:p>
          <a:p>
            <a:r>
              <a:rPr lang="hu-HU" dirty="0"/>
              <a:t>Osztályok közötti összekovácsolódás</a:t>
            </a:r>
          </a:p>
          <a:p>
            <a:endParaRPr lang="hu-HU"/>
          </a:p>
          <a:p>
            <a:endParaRPr lang="hu-HU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73B4376-91D6-8B4C-B373-1A8EB6FDA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66800"/>
            <a:ext cx="4875211" cy="4724400"/>
          </a:xfrm>
        </p:spPr>
        <p:txBody>
          <a:bodyPr>
            <a:normAutofit lnSpcReduction="10000"/>
          </a:bodyPr>
          <a:lstStyle/>
          <a:p>
            <a:r>
              <a:rPr lang="hu-HU" dirty="0"/>
              <a:t>Személyes élmény és tapasztalatok:</a:t>
            </a:r>
          </a:p>
          <a:p>
            <a:pPr marL="457200" indent="-457200">
              <a:buFont typeface="+mj-lt"/>
              <a:buAutoNum type="arabicPeriod"/>
            </a:pPr>
            <a:r>
              <a:rPr lang="hu-HU" dirty="0"/>
              <a:t>Elsőnek vehettem részt ilyesfajta rejtvény megoldásában</a:t>
            </a:r>
          </a:p>
          <a:p>
            <a:pPr marL="457200" indent="-457200">
              <a:buFont typeface="+mj-lt"/>
              <a:buAutoNum type="arabicPeriod"/>
            </a:pPr>
            <a:r>
              <a:rPr lang="hu-HU" dirty="0"/>
              <a:t>Az Erasmussal rengeteg hasonló kiválóan megszervezett programban vehettem részt</a:t>
            </a:r>
          </a:p>
          <a:p>
            <a:pPr marL="457200" indent="-457200">
              <a:buFont typeface="+mj-lt"/>
              <a:buAutoNum type="arabicPeriod"/>
            </a:pPr>
            <a:r>
              <a:rPr lang="hu-HU" dirty="0"/>
              <a:t>A megszerzett ismeretek alapján egy igazán remek </a:t>
            </a:r>
            <a:r>
              <a:rPr lang="hu-HU" dirty="0" err="1"/>
              <a:t>quizt</a:t>
            </a:r>
            <a:r>
              <a:rPr lang="hu-HU" dirty="0"/>
              <a:t> tudott a csoport összeállítani külföldi partnereink számára </a:t>
            </a:r>
          </a:p>
          <a:p>
            <a:pPr marL="457200" indent="-457200">
              <a:buFont typeface="+mj-lt"/>
              <a:buAutoNum type="arabicPeriod"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28453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B61375F2-60B1-44ED-B60A-019C4BD5A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ADB9295-9645-4BF2-ADFD-75800B7FA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>
                  <a:alpha val="60000"/>
                </a:schemeClr>
              </a:gs>
              <a:gs pos="100000">
                <a:schemeClr val="bg2">
                  <a:lumMod val="60000"/>
                  <a:lumOff val="40000"/>
                  <a:alpha val="80000"/>
                </a:schemeClr>
              </a:gs>
            </a:gsLst>
            <a:lin ang="5400000" scaled="0"/>
            <a:tileRect/>
          </a:gradFill>
        </p:grpSpPr>
        <p:sp>
          <p:nvSpPr>
            <p:cNvPr id="104" name="Rectangle 5">
              <a:extLst>
                <a:ext uri="{FF2B5EF4-FFF2-40B4-BE49-F238E27FC236}">
                  <a16:creationId xmlns:a16="http://schemas.microsoft.com/office/drawing/2014/main" id="{95B061E9-E435-4E1B-B160-96584A116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5" name="Freeform 6">
              <a:extLst>
                <a:ext uri="{FF2B5EF4-FFF2-40B4-BE49-F238E27FC236}">
                  <a16:creationId xmlns:a16="http://schemas.microsoft.com/office/drawing/2014/main" id="{3CD7972E-7D38-40EE-A80B-E2A848811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7">
              <a:extLst>
                <a:ext uri="{FF2B5EF4-FFF2-40B4-BE49-F238E27FC236}">
                  <a16:creationId xmlns:a16="http://schemas.microsoft.com/office/drawing/2014/main" id="{524A3B55-746F-419F-8CFF-5F3A4BE14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8">
              <a:extLst>
                <a:ext uri="{FF2B5EF4-FFF2-40B4-BE49-F238E27FC236}">
                  <a16:creationId xmlns:a16="http://schemas.microsoft.com/office/drawing/2014/main" id="{9C63219B-AD72-4494-935E-F5C70DB549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15B41FD2-05E2-44E7-8760-09E65D1C6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10">
              <a:extLst>
                <a:ext uri="{FF2B5EF4-FFF2-40B4-BE49-F238E27FC236}">
                  <a16:creationId xmlns:a16="http://schemas.microsoft.com/office/drawing/2014/main" id="{FE6D63D0-3347-4EE2-8F65-F1C32168F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538A46A3-DB16-45D5-B636-03EFE39FE9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0B8A2B0E-823F-4BE8-9359-45143BB12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13">
              <a:extLst>
                <a:ext uri="{FF2B5EF4-FFF2-40B4-BE49-F238E27FC236}">
                  <a16:creationId xmlns:a16="http://schemas.microsoft.com/office/drawing/2014/main" id="{44516B3C-A8BE-46FC-B643-3DFEB7F28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59FD699C-3920-4E57-BE27-165A3F036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15">
              <a:extLst>
                <a:ext uri="{FF2B5EF4-FFF2-40B4-BE49-F238E27FC236}">
                  <a16:creationId xmlns:a16="http://schemas.microsoft.com/office/drawing/2014/main" id="{0FB0C02E-3F53-4889-8ADF-80DBC43F6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Line 16">
              <a:extLst>
                <a:ext uri="{FF2B5EF4-FFF2-40B4-BE49-F238E27FC236}">
                  <a16:creationId xmlns:a16="http://schemas.microsoft.com/office/drawing/2014/main" id="{F8A0C89C-946F-4BCD-8A27-BB73E37FE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70C83EAF-4E92-4849-A240-B257871D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18">
              <a:extLst>
                <a:ext uri="{FF2B5EF4-FFF2-40B4-BE49-F238E27FC236}">
                  <a16:creationId xmlns:a16="http://schemas.microsoft.com/office/drawing/2014/main" id="{320FD164-4D7A-469C-B3F4-B926BFACF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19">
              <a:extLst>
                <a:ext uri="{FF2B5EF4-FFF2-40B4-BE49-F238E27FC236}">
                  <a16:creationId xmlns:a16="http://schemas.microsoft.com/office/drawing/2014/main" id="{F6E14D9A-4E63-48FF-95C5-9E8DDFF86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20">
              <a:extLst>
                <a:ext uri="{FF2B5EF4-FFF2-40B4-BE49-F238E27FC236}">
                  <a16:creationId xmlns:a16="http://schemas.microsoft.com/office/drawing/2014/main" id="{F3DCD24F-3CA8-4404-B22C-E4C928995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Rectangle 21">
              <a:extLst>
                <a:ext uri="{FF2B5EF4-FFF2-40B4-BE49-F238E27FC236}">
                  <a16:creationId xmlns:a16="http://schemas.microsoft.com/office/drawing/2014/main" id="{8AD2E827-32A3-4BE4-9CC6-831562917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1" name="Freeform 22">
              <a:extLst>
                <a:ext uri="{FF2B5EF4-FFF2-40B4-BE49-F238E27FC236}">
                  <a16:creationId xmlns:a16="http://schemas.microsoft.com/office/drawing/2014/main" id="{47FB2CCC-1230-494F-B2D1-F05E5B8ED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23">
              <a:extLst>
                <a:ext uri="{FF2B5EF4-FFF2-40B4-BE49-F238E27FC236}">
                  <a16:creationId xmlns:a16="http://schemas.microsoft.com/office/drawing/2014/main" id="{A5F44514-9274-47E3-9243-CA9356C16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24">
              <a:extLst>
                <a:ext uri="{FF2B5EF4-FFF2-40B4-BE49-F238E27FC236}">
                  <a16:creationId xmlns:a16="http://schemas.microsoft.com/office/drawing/2014/main" id="{D06192CD-AD86-4DCA-8B53-4ACCA4658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25">
              <a:extLst>
                <a:ext uri="{FF2B5EF4-FFF2-40B4-BE49-F238E27FC236}">
                  <a16:creationId xmlns:a16="http://schemas.microsoft.com/office/drawing/2014/main" id="{99E9203A-21E4-46D8-981A-4B28CA320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26">
              <a:extLst>
                <a:ext uri="{FF2B5EF4-FFF2-40B4-BE49-F238E27FC236}">
                  <a16:creationId xmlns:a16="http://schemas.microsoft.com/office/drawing/2014/main" id="{32FCE9B6-FB52-4045-8DCC-E5959B9A4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27">
              <a:extLst>
                <a:ext uri="{FF2B5EF4-FFF2-40B4-BE49-F238E27FC236}">
                  <a16:creationId xmlns:a16="http://schemas.microsoft.com/office/drawing/2014/main" id="{E4A7025C-CDE8-429A-BBB9-E7380C962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28">
              <a:extLst>
                <a:ext uri="{FF2B5EF4-FFF2-40B4-BE49-F238E27FC236}">
                  <a16:creationId xmlns:a16="http://schemas.microsoft.com/office/drawing/2014/main" id="{A4EA0256-5DF5-437A-98A7-B79F3E6BB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29">
              <a:extLst>
                <a:ext uri="{FF2B5EF4-FFF2-40B4-BE49-F238E27FC236}">
                  <a16:creationId xmlns:a16="http://schemas.microsoft.com/office/drawing/2014/main" id="{90C9433D-9E1C-493B-BEBD-C3081FFA32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30">
              <a:extLst>
                <a:ext uri="{FF2B5EF4-FFF2-40B4-BE49-F238E27FC236}">
                  <a16:creationId xmlns:a16="http://schemas.microsoft.com/office/drawing/2014/main" id="{352B39BB-F298-4285-A709-1FBA0CB72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31">
              <a:extLst>
                <a:ext uri="{FF2B5EF4-FFF2-40B4-BE49-F238E27FC236}">
                  <a16:creationId xmlns:a16="http://schemas.microsoft.com/office/drawing/2014/main" id="{31CAF2A0-CBA0-4E86-AA87-8750EC1AF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hu-HU"/>
              <a:t>Partner iskolák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354171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hu-HU" sz="2800" dirty="0"/>
              <a:t>Magyarország: Hőgyes Endre Gimnázium, Hajdúszoboszló</a:t>
            </a:r>
          </a:p>
          <a:p>
            <a:r>
              <a:rPr lang="hu-HU" sz="2800" dirty="0"/>
              <a:t>Lengyelország: </a:t>
            </a:r>
            <a:r>
              <a:rPr lang="pl-PL" sz="2800" dirty="0"/>
              <a:t>Zespół Szkół Centrum Kształcenia Rolniczego, </a:t>
            </a:r>
            <a:r>
              <a:rPr lang="pl-PL" sz="2800" dirty="0" err="1"/>
              <a:t>Zarnowiec</a:t>
            </a:r>
            <a:endParaRPr lang="pl-PL" sz="2800" dirty="0"/>
          </a:p>
          <a:p>
            <a:r>
              <a:rPr lang="hu-HU" sz="2800" dirty="0"/>
              <a:t>Szlovénia: </a:t>
            </a:r>
            <a:r>
              <a:rPr lang="hu-HU" sz="2800" dirty="0" err="1"/>
              <a:t>Ginnasio</a:t>
            </a:r>
            <a:r>
              <a:rPr lang="hu-HU" sz="2800" dirty="0"/>
              <a:t> Antonio </a:t>
            </a:r>
            <a:r>
              <a:rPr lang="hu-HU" sz="2800" dirty="0" err="1"/>
              <a:t>Sema</a:t>
            </a:r>
            <a:r>
              <a:rPr lang="hu-HU" sz="2800" dirty="0"/>
              <a:t>, </a:t>
            </a:r>
            <a:r>
              <a:rPr lang="hu-HU" sz="2800" dirty="0" err="1"/>
              <a:t>Piran</a:t>
            </a:r>
            <a:endParaRPr lang="hu-HU" sz="2800" dirty="0"/>
          </a:p>
          <a:p>
            <a:r>
              <a:rPr lang="hu-HU" dirty="0"/>
              <a:t>Közös webhelyek:</a:t>
            </a:r>
          </a:p>
          <a:p>
            <a:pPr lvl="1"/>
            <a:r>
              <a:rPr lang="hu-HU" dirty="0">
                <a:hlinkClick r:id="rId2"/>
              </a:rPr>
              <a:t>https://twinspace.etwinning.net/100229/home</a:t>
            </a:r>
            <a:endParaRPr lang="hu-HU" dirty="0"/>
          </a:p>
          <a:p>
            <a:pPr lvl="1"/>
            <a:r>
              <a:rPr lang="hu-HU" dirty="0">
                <a:hlinkClick r:id="rId3"/>
              </a:rPr>
              <a:t>https://sites.google.com/view/erasmushogyes/main-page</a:t>
            </a:r>
            <a:endParaRPr lang="hu-HU" dirty="0"/>
          </a:p>
          <a:p>
            <a:endParaRPr lang="hu-HU"/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485B3F6-654D-4842-A2DE-677D12FE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6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33" name="Freeform 32">
              <a:extLst>
                <a:ext uri="{FF2B5EF4-FFF2-40B4-BE49-F238E27FC236}">
                  <a16:creationId xmlns:a16="http://schemas.microsoft.com/office/drawing/2014/main" id="{BF4365F4-C63C-4FC2-907B-1F7D414B9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33">
              <a:extLst>
                <a:ext uri="{FF2B5EF4-FFF2-40B4-BE49-F238E27FC236}">
                  <a16:creationId xmlns:a16="http://schemas.microsoft.com/office/drawing/2014/main" id="{B0538225-01AB-41C4-9A02-FE1BD81D62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34">
              <a:extLst>
                <a:ext uri="{FF2B5EF4-FFF2-40B4-BE49-F238E27FC236}">
                  <a16:creationId xmlns:a16="http://schemas.microsoft.com/office/drawing/2014/main" id="{66942F07-D7CC-49EB-BF73-8B94D5F4F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35">
              <a:extLst>
                <a:ext uri="{FF2B5EF4-FFF2-40B4-BE49-F238E27FC236}">
                  <a16:creationId xmlns:a16="http://schemas.microsoft.com/office/drawing/2014/main" id="{4D3CACE0-3AC7-4A9F-9A3F-1694ACCD4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Freeform 36">
              <a:extLst>
                <a:ext uri="{FF2B5EF4-FFF2-40B4-BE49-F238E27FC236}">
                  <a16:creationId xmlns:a16="http://schemas.microsoft.com/office/drawing/2014/main" id="{19063B47-FBFB-4EA1-A3FB-BECE005F4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8" name="Freeform 37">
              <a:extLst>
                <a:ext uri="{FF2B5EF4-FFF2-40B4-BE49-F238E27FC236}">
                  <a16:creationId xmlns:a16="http://schemas.microsoft.com/office/drawing/2014/main" id="{B856863B-C809-4C31-94D0-659A91851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9" name="Freeform 38">
              <a:extLst>
                <a:ext uri="{FF2B5EF4-FFF2-40B4-BE49-F238E27FC236}">
                  <a16:creationId xmlns:a16="http://schemas.microsoft.com/office/drawing/2014/main" id="{298CB3D7-7373-4AC6-9E2C-4AFDDE280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0" name="Freeform 39">
              <a:extLst>
                <a:ext uri="{FF2B5EF4-FFF2-40B4-BE49-F238E27FC236}">
                  <a16:creationId xmlns:a16="http://schemas.microsoft.com/office/drawing/2014/main" id="{7DE09F1B-2326-4ED3-B63B-A30815DDEC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1" name="Freeform 40">
              <a:extLst>
                <a:ext uri="{FF2B5EF4-FFF2-40B4-BE49-F238E27FC236}">
                  <a16:creationId xmlns:a16="http://schemas.microsoft.com/office/drawing/2014/main" id="{2498F244-3CE6-4D90-B5CF-5189DB17D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2" name="Rectangle 41">
              <a:extLst>
                <a:ext uri="{FF2B5EF4-FFF2-40B4-BE49-F238E27FC236}">
                  <a16:creationId xmlns:a16="http://schemas.microsoft.com/office/drawing/2014/main" id="{9A30DD13-FA10-4B9F-8B4D-97B7287B8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208808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A4CE6E-E004-7A48-A44E-9AE4E7D68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5">
            <a:extLst>
              <a:ext uri="{FF2B5EF4-FFF2-40B4-BE49-F238E27FC236}">
                <a16:creationId xmlns:a16="http://schemas.microsoft.com/office/drawing/2014/main" id="{B1810BF6-1B87-E640-B8D2-42B153A172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35" y="2273109"/>
            <a:ext cx="5508088" cy="4131067"/>
          </a:xfrm>
        </p:spPr>
      </p:pic>
      <p:pic>
        <p:nvPicPr>
          <p:cNvPr id="6" name="Kép 6">
            <a:extLst>
              <a:ext uri="{FF2B5EF4-FFF2-40B4-BE49-F238E27FC236}">
                <a16:creationId xmlns:a16="http://schemas.microsoft.com/office/drawing/2014/main" id="{72C29F8E-28FB-394F-98D0-7FDE1FCC1F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55" y="207576"/>
            <a:ext cx="5502710" cy="4131067"/>
          </a:xfrm>
        </p:spPr>
      </p:pic>
    </p:spTree>
    <p:extLst>
      <p:ext uri="{BB962C8B-B14F-4D97-AF65-F5344CB8AC3E}">
        <p14:creationId xmlns:p14="http://schemas.microsoft.com/office/powerpoint/2010/main" val="249403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1B15-CE0E-4FF7-90A0-7F5E7D6B3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err="1">
                <a:cs typeface="Calibri Light"/>
              </a:rPr>
              <a:t>Hortobágy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CCF0-BEB3-44B5-B7F9-7FCC684FF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>
                <a:cs typeface="Calibri"/>
              </a:rPr>
              <a:t>Elmentünk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Hortobágyra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hogy</a:t>
            </a:r>
            <a:r>
              <a:rPr lang="en-US" sz="2000" dirty="0">
                <a:cs typeface="Calibri"/>
              </a:rPr>
              <a:t> </a:t>
            </a:r>
            <a:r>
              <a:rPr lang="en-US" sz="2000" dirty="0" err="1">
                <a:cs typeface="Calibri"/>
              </a:rPr>
              <a:t>megnézzük</a:t>
            </a:r>
            <a:r>
              <a:rPr lang="en-US" sz="2000" dirty="0">
                <a:cs typeface="Calibri"/>
              </a:rPr>
              <a:t> a </a:t>
            </a:r>
            <a:r>
              <a:rPr lang="en-US" sz="2000" dirty="0" err="1">
                <a:cs typeface="Calibri"/>
              </a:rPr>
              <a:t>madár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rezervátumot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és</a:t>
            </a:r>
            <a:r>
              <a:rPr lang="en-US" sz="2000" dirty="0">
                <a:cs typeface="Calibri"/>
              </a:rPr>
              <a:t> a </a:t>
            </a:r>
            <a:r>
              <a:rPr lang="en-US" sz="2000" dirty="0" err="1">
                <a:cs typeface="Calibri"/>
              </a:rPr>
              <a:t>daruk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vonulását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ami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éppen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akkor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zajlott</a:t>
            </a:r>
            <a:r>
              <a:rPr lang="en-US" sz="2000" dirty="0">
                <a:cs typeface="Calibri"/>
              </a:rPr>
              <a:t>. </a:t>
            </a:r>
            <a:endParaRPr lang="en-US"/>
          </a:p>
          <a:p>
            <a:r>
              <a:rPr lang="en-US" sz="2000" dirty="0">
                <a:cs typeface="Calibri"/>
              </a:rPr>
              <a:t>A </a:t>
            </a:r>
            <a:r>
              <a:rPr lang="en-US" sz="2000" err="1">
                <a:cs typeface="Calibri"/>
              </a:rPr>
              <a:t>kirándulás</a:t>
            </a:r>
            <a:r>
              <a:rPr lang="en-US" sz="2000" dirty="0">
                <a:cs typeface="Calibri"/>
              </a:rPr>
              <a:t> </a:t>
            </a:r>
            <a:r>
              <a:rPr lang="en-US" sz="2000" err="1">
                <a:cs typeface="Calibri"/>
              </a:rPr>
              <a:t>célja</a:t>
            </a:r>
            <a:r>
              <a:rPr lang="en-US" sz="2000" dirty="0">
                <a:cs typeface="Calibri"/>
              </a:rPr>
              <a:t> </a:t>
            </a:r>
            <a:r>
              <a:rPr lang="en-US" sz="2000" err="1">
                <a:cs typeface="Calibri"/>
              </a:rPr>
              <a:t>az</a:t>
            </a:r>
            <a:r>
              <a:rPr lang="en-US" sz="2000" dirty="0">
                <a:cs typeface="Calibri"/>
              </a:rPr>
              <a:t> volt </a:t>
            </a:r>
            <a:r>
              <a:rPr lang="en-US" sz="2000" err="1">
                <a:cs typeface="Calibri"/>
              </a:rPr>
              <a:t>hogy</a:t>
            </a:r>
            <a:r>
              <a:rPr lang="en-US" sz="2000" dirty="0">
                <a:cs typeface="Calibri"/>
              </a:rPr>
              <a:t> </a:t>
            </a:r>
            <a:r>
              <a:rPr lang="en-US" sz="2000" err="1">
                <a:cs typeface="Calibri"/>
              </a:rPr>
              <a:t>megismerjük</a:t>
            </a:r>
            <a:r>
              <a:rPr lang="en-US" sz="2000" dirty="0">
                <a:cs typeface="Calibri"/>
              </a:rPr>
              <a:t> </a:t>
            </a:r>
            <a:r>
              <a:rPr lang="en-US" sz="2000" err="1">
                <a:cs typeface="Calibri"/>
              </a:rPr>
              <a:t>és</a:t>
            </a:r>
            <a:r>
              <a:rPr lang="en-US" sz="2000" dirty="0">
                <a:cs typeface="Calibri"/>
              </a:rPr>
              <a:t> </a:t>
            </a:r>
            <a:r>
              <a:rPr lang="en-US" sz="2000" err="1">
                <a:cs typeface="Calibri"/>
              </a:rPr>
              <a:t>megismertessük</a:t>
            </a:r>
            <a:r>
              <a:rPr lang="en-US" sz="2000" dirty="0">
                <a:cs typeface="Calibri"/>
              </a:rPr>
              <a:t> a </a:t>
            </a:r>
            <a:r>
              <a:rPr lang="en-US" sz="2000" err="1">
                <a:cs typeface="Calibri"/>
              </a:rPr>
              <a:t>természeti</a:t>
            </a:r>
            <a:r>
              <a:rPr lang="en-US" sz="2000">
                <a:cs typeface="Calibri"/>
              </a:rPr>
              <a:t> kincseinket.</a:t>
            </a:r>
            <a:endParaRPr lang="en-US" sz="2000" dirty="0">
              <a:cs typeface="Calibri"/>
            </a:endParaRPr>
          </a:p>
          <a:p>
            <a:r>
              <a:rPr lang="en-US" sz="2000" dirty="0" err="1">
                <a:cs typeface="Calibri"/>
              </a:rPr>
              <a:t>Személy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szerint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nagyon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élveztem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ezt</a:t>
            </a:r>
            <a:r>
              <a:rPr lang="en-US" sz="2000" dirty="0">
                <a:cs typeface="Calibri"/>
              </a:rPr>
              <a:t> a </a:t>
            </a:r>
            <a:r>
              <a:rPr lang="en-US" sz="2000" dirty="0" err="1">
                <a:cs typeface="Calibri"/>
              </a:rPr>
              <a:t>kirándulást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mert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új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dolgokat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tanulhattam</a:t>
            </a:r>
            <a:r>
              <a:rPr lang="en-US" sz="2000" dirty="0">
                <a:cs typeface="Calibri"/>
              </a:rPr>
              <a:t> </a:t>
            </a:r>
            <a:r>
              <a:rPr lang="en-US" sz="2000">
                <a:cs typeface="Calibri"/>
              </a:rPr>
              <a:t>meg.</a:t>
            </a:r>
            <a:endParaRPr lang="en-US" sz="2000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93381D7-1AF7-4B02-91F2-3ACAD8FFE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4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98163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5" descr="A képen személy, beltéri, konyha, elkészítés látható&#10;&#10;Automatikusan generált leírás">
            <a:extLst>
              <a:ext uri="{FF2B5EF4-FFF2-40B4-BE49-F238E27FC236}">
                <a16:creationId xmlns:a16="http://schemas.microsoft.com/office/drawing/2014/main" id="{E536D256-5B8F-4FEA-B96F-6E280FB66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16" r="-2" b="6324"/>
          <a:stretch/>
        </p:blipFill>
        <p:spPr>
          <a:xfrm>
            <a:off x="4883025" y="10"/>
            <a:ext cx="7320180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Kép 4" descr="A képen fal, beltéri, személy, WC látható&#10;&#10;Automatikusan generált leírás">
            <a:extLst>
              <a:ext uri="{FF2B5EF4-FFF2-40B4-BE49-F238E27FC236}">
                <a16:creationId xmlns:a16="http://schemas.microsoft.com/office/drawing/2014/main" id="{4AC8DDCA-4064-45F0-97D1-E081B78EF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9" r="-2" b="11249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985D247E-917B-4D77-BB26-014E9368E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 fontScale="90000"/>
          </a:bodyPr>
          <a:lstStyle/>
          <a:p>
            <a:r>
              <a:rPr lang="hu-HU" sz="3400" b="1" dirty="0" err="1">
                <a:ea typeface="+mj-lt"/>
                <a:cs typeface="+mj-lt"/>
              </a:rPr>
              <a:t>Hungarospa</a:t>
            </a:r>
            <a:r>
              <a:rPr lang="hu-HU" sz="3400" b="1" dirty="0">
                <a:ea typeface="+mj-lt"/>
                <a:cs typeface="+mj-lt"/>
              </a:rPr>
              <a:t> labor és ásványvíz palackozó</a:t>
            </a:r>
            <a:endParaRPr lang="hu-HU" sz="34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8358C8D-9060-4B43-B4C0-EE41ABC2E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hu-HU" sz="3200" dirty="0">
                <a:ea typeface="+mn-lt"/>
                <a:cs typeface="+mn-lt"/>
              </a:rPr>
              <a:t>Fürdő, ásványvíz, környékbeli vizek vizsgálata</a:t>
            </a:r>
            <a:endParaRPr lang="hu-HU" sz="3200" dirty="0">
              <a:cs typeface="Calibri" panose="020F0502020204030204"/>
            </a:endParaRPr>
          </a:p>
          <a:p>
            <a:pPr marL="0" indent="0">
              <a:buNone/>
            </a:pPr>
            <a:r>
              <a:rPr lang="hu-HU" sz="3200" dirty="0">
                <a:ea typeface="+mn-lt"/>
                <a:cs typeface="+mn-lt"/>
              </a:rPr>
              <a:t>•Vízmintavételezés menete</a:t>
            </a:r>
            <a:endParaRPr lang="hu-HU" sz="3200" dirty="0">
              <a:cs typeface="Calibri" panose="020F0502020204030204"/>
            </a:endParaRPr>
          </a:p>
          <a:p>
            <a:pPr marL="0" indent="0">
              <a:buNone/>
            </a:pPr>
            <a:r>
              <a:rPr lang="hu-HU" sz="3200" dirty="0">
                <a:ea typeface="+mn-lt"/>
                <a:cs typeface="+mn-lt"/>
              </a:rPr>
              <a:t>•Biológiai és kémiai vizsgálatok</a:t>
            </a:r>
            <a:endParaRPr lang="hu-HU" sz="3200" dirty="0">
              <a:cs typeface="Calibri" panose="020F0502020204030204"/>
            </a:endParaRPr>
          </a:p>
          <a:p>
            <a:pPr marL="0" indent="0">
              <a:buNone/>
            </a:pPr>
            <a:r>
              <a:rPr lang="hu-HU" sz="3200" dirty="0">
                <a:ea typeface="+mn-lt"/>
                <a:cs typeface="+mn-lt"/>
              </a:rPr>
              <a:t>•Ásványvíz útja</a:t>
            </a:r>
            <a:endParaRPr lang="hu-HU" sz="3200" dirty="0">
              <a:cs typeface="Calibri"/>
            </a:endParaRPr>
          </a:p>
          <a:p>
            <a:pPr marL="0" indent="0">
              <a:buNone/>
            </a:pPr>
            <a:endParaRPr lang="hu-HU" sz="3200">
              <a:cs typeface="Calibri"/>
            </a:endParaRPr>
          </a:p>
          <a:p>
            <a:pPr marL="0" indent="0" algn="r">
              <a:buNone/>
            </a:pPr>
            <a:r>
              <a:rPr lang="hu-HU" sz="3200" dirty="0">
                <a:ea typeface="+mn-lt"/>
                <a:cs typeface="+mn-lt"/>
              </a:rPr>
              <a:t>2019. November 11.</a:t>
            </a:r>
            <a:endParaRPr lang="hu-HU" sz="32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3557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Kép 100">
            <a:extLst>
              <a:ext uri="{FF2B5EF4-FFF2-40B4-BE49-F238E27FC236}">
                <a16:creationId xmlns:a16="http://schemas.microsoft.com/office/drawing/2014/main" id="{7562BBAD-A540-4DF8-93D8-441AAE7A0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9" r="475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9" name="Kép 99" descr="A képen szöveg látható&#10;&#10;Automatikusan generált leírás">
            <a:extLst>
              <a:ext uri="{FF2B5EF4-FFF2-40B4-BE49-F238E27FC236}">
                <a16:creationId xmlns:a16="http://schemas.microsoft.com/office/drawing/2014/main" id="{3CCCB756-D285-46C2-83ED-13D081EE5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21" r="9233" b="-1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01" name="Kép 101" descr="A képen szöveg, személy látható&#10;&#10;Automatikusan generált leírás">
            <a:extLst>
              <a:ext uri="{FF2B5EF4-FFF2-40B4-BE49-F238E27FC236}">
                <a16:creationId xmlns:a16="http://schemas.microsoft.com/office/drawing/2014/main" id="{483C251A-C795-477C-A87E-627639FB99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74" r="6275" b="-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hu-HU" sz="3400" dirty="0"/>
              <a:t>Bemutatkozó videók 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3679" y="2258568"/>
            <a:ext cx="3209773" cy="39227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2500" dirty="0"/>
              <a:t>Iskolák bemutatása</a:t>
            </a:r>
            <a:endParaRPr lang="hu-HU" sz="2500" dirty="0">
              <a:cs typeface="Calibri"/>
            </a:endParaRPr>
          </a:p>
          <a:p>
            <a:r>
              <a:rPr lang="hu-HU" sz="2500" dirty="0"/>
              <a:t>Karácsony iskoláinkban</a:t>
            </a:r>
            <a:endParaRPr lang="hu-HU" sz="2500" dirty="0">
              <a:cs typeface="Calibri" panose="020F0502020204030204"/>
            </a:endParaRPr>
          </a:p>
          <a:p>
            <a:r>
              <a:rPr lang="hu-HU" sz="2500" dirty="0"/>
              <a:t>Környező természeti és kulturális értékeink</a:t>
            </a:r>
            <a:endParaRPr lang="hu-HU" sz="2500" dirty="0">
              <a:cs typeface="Calibri" panose="020F0502020204030204"/>
            </a:endParaRPr>
          </a:p>
        </p:txBody>
      </p:sp>
      <p:pic>
        <p:nvPicPr>
          <p:cNvPr id="102" name="Kép 102" descr="A képen fű, ló, kültéri, barna látható&#10;&#10;Automatikusan generált leírás">
            <a:extLst>
              <a:ext uri="{FF2B5EF4-FFF2-40B4-BE49-F238E27FC236}">
                <a16:creationId xmlns:a16="http://schemas.microsoft.com/office/drawing/2014/main" id="{73058F93-CDC7-4C8A-9DC4-89CF22B87F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29"/>
          <a:stretch/>
        </p:blipFill>
        <p:spPr>
          <a:xfrm>
            <a:off x="7404372" y="43142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3239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7">
            <a:extLst>
              <a:ext uri="{FF2B5EF4-FFF2-40B4-BE49-F238E27FC236}">
                <a16:creationId xmlns:a16="http://schemas.microsoft.com/office/drawing/2014/main" id="{E978A47D-4F17-40FE-AB70-7AF78A95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00" y="-142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9">
            <a:extLst>
              <a:ext uri="{FF2B5EF4-FFF2-40B4-BE49-F238E27FC236}">
                <a16:creationId xmlns:a16="http://schemas.microsoft.com/office/drawing/2014/main" id="{85BE3A7E-6A3F-401E-A025-BBB8FDB8D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20788" cy="6858001"/>
            <a:chOff x="-14288" y="0"/>
            <a:chExt cx="1220788" cy="6858001"/>
          </a:xfrm>
          <a:solidFill>
            <a:schemeClr val="tx1">
              <a:alpha val="60000"/>
            </a:schemeClr>
          </a:solidFill>
        </p:grpSpPr>
        <p:sp>
          <p:nvSpPr>
            <p:cNvPr id="101" name="Rectangle 5">
              <a:extLst>
                <a:ext uri="{FF2B5EF4-FFF2-40B4-BE49-F238E27FC236}">
                  <a16:creationId xmlns:a16="http://schemas.microsoft.com/office/drawing/2014/main" id="{41EE9036-817C-476C-BD59-B5184F9A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2" name="Freeform 6">
              <a:extLst>
                <a:ext uri="{FF2B5EF4-FFF2-40B4-BE49-F238E27FC236}">
                  <a16:creationId xmlns:a16="http://schemas.microsoft.com/office/drawing/2014/main" id="{F098087A-B4E4-4300-A841-44988BD88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7">
              <a:extLst>
                <a:ext uri="{FF2B5EF4-FFF2-40B4-BE49-F238E27FC236}">
                  <a16:creationId xmlns:a16="http://schemas.microsoft.com/office/drawing/2014/main" id="{F5BD5F4B-A39C-4DF9-84E4-A4D33F30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8">
              <a:extLst>
                <a:ext uri="{FF2B5EF4-FFF2-40B4-BE49-F238E27FC236}">
                  <a16:creationId xmlns:a16="http://schemas.microsoft.com/office/drawing/2014/main" id="{D7FA9858-BFA0-4D5B-AF72-B1B65EB0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9">
              <a:extLst>
                <a:ext uri="{FF2B5EF4-FFF2-40B4-BE49-F238E27FC236}">
                  <a16:creationId xmlns:a16="http://schemas.microsoft.com/office/drawing/2014/main" id="{A508A5F3-AFE0-4750-A9C2-B51A514FF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10">
              <a:extLst>
                <a:ext uri="{FF2B5EF4-FFF2-40B4-BE49-F238E27FC236}">
                  <a16:creationId xmlns:a16="http://schemas.microsoft.com/office/drawing/2014/main" id="{92B4AAEB-ABF4-42A7-BE52-0B442190D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11">
              <a:extLst>
                <a:ext uri="{FF2B5EF4-FFF2-40B4-BE49-F238E27FC236}">
                  <a16:creationId xmlns:a16="http://schemas.microsoft.com/office/drawing/2014/main" id="{3767C370-4A42-4376-8CAE-606C4BC8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12">
              <a:extLst>
                <a:ext uri="{FF2B5EF4-FFF2-40B4-BE49-F238E27FC236}">
                  <a16:creationId xmlns:a16="http://schemas.microsoft.com/office/drawing/2014/main" id="{36205F53-9C95-4954-B97C-1625BB8A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13">
              <a:extLst>
                <a:ext uri="{FF2B5EF4-FFF2-40B4-BE49-F238E27FC236}">
                  <a16:creationId xmlns:a16="http://schemas.microsoft.com/office/drawing/2014/main" id="{DC80B58E-3469-43E9-96FC-D747B6983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14">
              <a:extLst>
                <a:ext uri="{FF2B5EF4-FFF2-40B4-BE49-F238E27FC236}">
                  <a16:creationId xmlns:a16="http://schemas.microsoft.com/office/drawing/2014/main" id="{E17A4ED2-DDD7-4B4D-A39C-9B0121C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15">
              <a:extLst>
                <a:ext uri="{FF2B5EF4-FFF2-40B4-BE49-F238E27FC236}">
                  <a16:creationId xmlns:a16="http://schemas.microsoft.com/office/drawing/2014/main" id="{A2C14A85-E7A9-4E1D-809F-20F5CFA7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Line 16">
              <a:extLst>
                <a:ext uri="{FF2B5EF4-FFF2-40B4-BE49-F238E27FC236}">
                  <a16:creationId xmlns:a16="http://schemas.microsoft.com/office/drawing/2014/main" id="{F3D51E32-9399-4B7F-8D91-BF9A068B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13" name="Freeform 17">
              <a:extLst>
                <a:ext uri="{FF2B5EF4-FFF2-40B4-BE49-F238E27FC236}">
                  <a16:creationId xmlns:a16="http://schemas.microsoft.com/office/drawing/2014/main" id="{9969F9D2-502D-4C1D-ABA5-02B1BF2A0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18">
              <a:extLst>
                <a:ext uri="{FF2B5EF4-FFF2-40B4-BE49-F238E27FC236}">
                  <a16:creationId xmlns:a16="http://schemas.microsoft.com/office/drawing/2014/main" id="{4AE555C6-5623-478A-BF35-63E9929A3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19">
              <a:extLst>
                <a:ext uri="{FF2B5EF4-FFF2-40B4-BE49-F238E27FC236}">
                  <a16:creationId xmlns:a16="http://schemas.microsoft.com/office/drawing/2014/main" id="{A3D3AED4-A69E-4301-9BB4-436DC5F0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20">
              <a:extLst>
                <a:ext uri="{FF2B5EF4-FFF2-40B4-BE49-F238E27FC236}">
                  <a16:creationId xmlns:a16="http://schemas.microsoft.com/office/drawing/2014/main" id="{C3B8082C-2D81-48D7-8B45-85B7C892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Rectangle 21">
              <a:extLst>
                <a:ext uri="{FF2B5EF4-FFF2-40B4-BE49-F238E27FC236}">
                  <a16:creationId xmlns:a16="http://schemas.microsoft.com/office/drawing/2014/main" id="{9AD35461-BA86-408B-8A29-244EB2F2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8" name="Freeform 22">
              <a:extLst>
                <a:ext uri="{FF2B5EF4-FFF2-40B4-BE49-F238E27FC236}">
                  <a16:creationId xmlns:a16="http://schemas.microsoft.com/office/drawing/2014/main" id="{F238E495-B6C6-4857-899B-CDD58483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23">
              <a:extLst>
                <a:ext uri="{FF2B5EF4-FFF2-40B4-BE49-F238E27FC236}">
                  <a16:creationId xmlns:a16="http://schemas.microsoft.com/office/drawing/2014/main" id="{E20A751E-054C-4EC2-8DA3-0EC923A65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24">
              <a:extLst>
                <a:ext uri="{FF2B5EF4-FFF2-40B4-BE49-F238E27FC236}">
                  <a16:creationId xmlns:a16="http://schemas.microsoft.com/office/drawing/2014/main" id="{B6E8E701-3D21-4E5C-AB6E-9A7404697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25">
              <a:extLst>
                <a:ext uri="{FF2B5EF4-FFF2-40B4-BE49-F238E27FC236}">
                  <a16:creationId xmlns:a16="http://schemas.microsoft.com/office/drawing/2014/main" id="{431BDA41-D09D-4984-B888-756F5F81B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26">
              <a:extLst>
                <a:ext uri="{FF2B5EF4-FFF2-40B4-BE49-F238E27FC236}">
                  <a16:creationId xmlns:a16="http://schemas.microsoft.com/office/drawing/2014/main" id="{0DC943D2-20E4-4C00-82D2-D405A7C00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27">
              <a:extLst>
                <a:ext uri="{FF2B5EF4-FFF2-40B4-BE49-F238E27FC236}">
                  <a16:creationId xmlns:a16="http://schemas.microsoft.com/office/drawing/2014/main" id="{4BC34A74-80A2-4DE1-8ADC-BBD170903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28">
              <a:extLst>
                <a:ext uri="{FF2B5EF4-FFF2-40B4-BE49-F238E27FC236}">
                  <a16:creationId xmlns:a16="http://schemas.microsoft.com/office/drawing/2014/main" id="{C6C3CA25-431F-4E26-952D-4AA9C4C7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29">
              <a:extLst>
                <a:ext uri="{FF2B5EF4-FFF2-40B4-BE49-F238E27FC236}">
                  <a16:creationId xmlns:a16="http://schemas.microsoft.com/office/drawing/2014/main" id="{776D1836-82AE-40EF-9829-C6B8D2CF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30">
              <a:extLst>
                <a:ext uri="{FF2B5EF4-FFF2-40B4-BE49-F238E27FC236}">
                  <a16:creationId xmlns:a16="http://schemas.microsoft.com/office/drawing/2014/main" id="{9A8E397E-ADF9-45C1-98F4-3F5A86378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31">
              <a:extLst>
                <a:ext uri="{FF2B5EF4-FFF2-40B4-BE49-F238E27FC236}">
                  <a16:creationId xmlns:a16="http://schemas.microsoft.com/office/drawing/2014/main" id="{DE07CFD9-357F-40BC-A792-CE874BFE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413" y="1082673"/>
            <a:ext cx="2869416" cy="4708528"/>
          </a:xfrm>
        </p:spPr>
        <p:txBody>
          <a:bodyPr>
            <a:normAutofit/>
          </a:bodyPr>
          <a:lstStyle/>
          <a:p>
            <a:pPr algn="r"/>
            <a:r>
              <a:rPr lang="hu-HU" sz="4000"/>
              <a:t>1. találkozó</a:t>
            </a:r>
          </a:p>
        </p:txBody>
      </p:sp>
      <p:cxnSp>
        <p:nvCxnSpPr>
          <p:cNvPr id="97" name="Straight Connector 128">
            <a:extLst>
              <a:ext uri="{FF2B5EF4-FFF2-40B4-BE49-F238E27FC236}">
                <a16:creationId xmlns:a16="http://schemas.microsoft.com/office/drawing/2014/main" id="{085ECEC0-FF5D-4348-92C7-1EA7C61E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97763" y="1082673"/>
            <a:ext cx="5751237" cy="4708528"/>
          </a:xfrm>
        </p:spPr>
        <p:txBody>
          <a:bodyPr anchor="ctr">
            <a:normAutofit/>
          </a:bodyPr>
          <a:lstStyle/>
          <a:p>
            <a:r>
              <a:rPr lang="hu-HU" sz="2800" dirty="0"/>
              <a:t>Előkészítés (kvízkérdések, felkészülés a többiek anyagából)</a:t>
            </a:r>
          </a:p>
          <a:p>
            <a:r>
              <a:rPr lang="hu-HU" sz="2800" dirty="0"/>
              <a:t>Találkozó (34. terem, közösen) -Fruzsi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F4E035BE-9FF4-43D3-BC25-CF582D7F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1">
              <a:alpha val="60000"/>
            </a:schemeClr>
          </a:solidFill>
        </p:grpSpPr>
        <p:sp>
          <p:nvSpPr>
            <p:cNvPr id="132" name="Freeform 32">
              <a:extLst>
                <a:ext uri="{FF2B5EF4-FFF2-40B4-BE49-F238E27FC236}">
                  <a16:creationId xmlns:a16="http://schemas.microsoft.com/office/drawing/2014/main" id="{F98BCEB2-EC20-4E84-A994-0AC37292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33">
              <a:extLst>
                <a:ext uri="{FF2B5EF4-FFF2-40B4-BE49-F238E27FC236}">
                  <a16:creationId xmlns:a16="http://schemas.microsoft.com/office/drawing/2014/main" id="{7A2E1821-AEDF-417E-9F17-83379E9C0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34">
              <a:extLst>
                <a:ext uri="{FF2B5EF4-FFF2-40B4-BE49-F238E27FC236}">
                  <a16:creationId xmlns:a16="http://schemas.microsoft.com/office/drawing/2014/main" id="{CB3734E2-8292-4B47-B6AB-0E5A058DE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35">
              <a:extLst>
                <a:ext uri="{FF2B5EF4-FFF2-40B4-BE49-F238E27FC236}">
                  <a16:creationId xmlns:a16="http://schemas.microsoft.com/office/drawing/2014/main" id="{A0B09C51-29AB-45C0-B707-CCFB9DF2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36">
              <a:extLst>
                <a:ext uri="{FF2B5EF4-FFF2-40B4-BE49-F238E27FC236}">
                  <a16:creationId xmlns:a16="http://schemas.microsoft.com/office/drawing/2014/main" id="{510C0CED-AE1B-45AE-B5E1-57521E58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Freeform 37">
              <a:extLst>
                <a:ext uri="{FF2B5EF4-FFF2-40B4-BE49-F238E27FC236}">
                  <a16:creationId xmlns:a16="http://schemas.microsoft.com/office/drawing/2014/main" id="{591F2327-4B45-41AA-B41C-7404B6A1E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8" name="Freeform 38">
              <a:extLst>
                <a:ext uri="{FF2B5EF4-FFF2-40B4-BE49-F238E27FC236}">
                  <a16:creationId xmlns:a16="http://schemas.microsoft.com/office/drawing/2014/main" id="{5A63224C-41A0-42C0-96F6-0B2BE99A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9" name="Freeform 39">
              <a:extLst>
                <a:ext uri="{FF2B5EF4-FFF2-40B4-BE49-F238E27FC236}">
                  <a16:creationId xmlns:a16="http://schemas.microsoft.com/office/drawing/2014/main" id="{A7C00B9F-C253-4776-9935-EC02254A4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0" name="Freeform 40">
              <a:extLst>
                <a:ext uri="{FF2B5EF4-FFF2-40B4-BE49-F238E27FC236}">
                  <a16:creationId xmlns:a16="http://schemas.microsoft.com/office/drawing/2014/main" id="{5062D4AA-13F3-4064-8440-FFE8562D8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1" name="Rectangle 41">
              <a:extLst>
                <a:ext uri="{FF2B5EF4-FFF2-40B4-BE49-F238E27FC236}">
                  <a16:creationId xmlns:a16="http://schemas.microsoft.com/office/drawing/2014/main" id="{3E143B27-CB82-440B-879B-D25C1891C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4277847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775AF3B-5284-4B97-9BB7-55C6FB369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F1F7ED-DA39-478F-85DA-317DE0894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DAE5903-52E8-4F25-8473-93EF48377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id="{894835C1-32DE-4571-AD10-28D58CB8CF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097A5B92-0B48-4251-9764-D34DF8892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E222BF19-57E7-43F3-A2B9-2398BEF966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60C8836E-B7D9-48A9-8FD9-4CC52AF44D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8504740E-456D-4FB9-9520-4317CCFA71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id="{1563A7B4-B1D5-4F93-AFF9-2EB78655FC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D139ED24-FA37-4470-8B42-D0D00EDE14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48825AA7-BB26-45C2-93A2-1AD8D9A232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A98D0B91-D4E4-402D-8234-E96987219E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14">
                <a:extLst>
                  <a:ext uri="{FF2B5EF4-FFF2-40B4-BE49-F238E27FC236}">
                    <a16:creationId xmlns:a16="http://schemas.microsoft.com/office/drawing/2014/main" id="{94F1DB97-3769-4DA5-9F45-47132C3125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15">
                <a:extLst>
                  <a:ext uri="{FF2B5EF4-FFF2-40B4-BE49-F238E27FC236}">
                    <a16:creationId xmlns:a16="http://schemas.microsoft.com/office/drawing/2014/main" id="{A9BC86E2-B185-4D80-81B5-A8D387E67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Line 16">
                <a:extLst>
                  <a:ext uri="{FF2B5EF4-FFF2-40B4-BE49-F238E27FC236}">
                    <a16:creationId xmlns:a16="http://schemas.microsoft.com/office/drawing/2014/main" id="{FA773F49-8CD0-46DC-B986-F2DB57BD72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9" name="Freeform 17">
                <a:extLst>
                  <a:ext uri="{FF2B5EF4-FFF2-40B4-BE49-F238E27FC236}">
                    <a16:creationId xmlns:a16="http://schemas.microsoft.com/office/drawing/2014/main" id="{8C55A009-3401-4888-93C7-4ED51CBC64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id="{10B44829-5BB5-48C5-8492-699971FE7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19">
                <a:extLst>
                  <a:ext uri="{FF2B5EF4-FFF2-40B4-BE49-F238E27FC236}">
                    <a16:creationId xmlns:a16="http://schemas.microsoft.com/office/drawing/2014/main" id="{30C1F9A0-4FA6-4F6F-B2D0-A1BBA41DF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0">
                <a:extLst>
                  <a:ext uri="{FF2B5EF4-FFF2-40B4-BE49-F238E27FC236}">
                    <a16:creationId xmlns:a16="http://schemas.microsoft.com/office/drawing/2014/main" id="{01BF274F-C7B8-44B4-A183-307D8619D2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Rectangle 21">
                <a:extLst>
                  <a:ext uri="{FF2B5EF4-FFF2-40B4-BE49-F238E27FC236}">
                    <a16:creationId xmlns:a16="http://schemas.microsoft.com/office/drawing/2014/main" id="{037E8930-0F22-4558-9432-F18953E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9AFC3429-FF29-47FF-A4A8-317A979DB9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3">
                <a:extLst>
                  <a:ext uri="{FF2B5EF4-FFF2-40B4-BE49-F238E27FC236}">
                    <a16:creationId xmlns:a16="http://schemas.microsoft.com/office/drawing/2014/main" id="{91D48543-2C05-4768-80B1-ECA6F88508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4">
                <a:extLst>
                  <a:ext uri="{FF2B5EF4-FFF2-40B4-BE49-F238E27FC236}">
                    <a16:creationId xmlns:a16="http://schemas.microsoft.com/office/drawing/2014/main" id="{3AC527CC-154C-4370-A25B-74AC5B4A6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798B18F5-51C9-4E50-95C5-A850EF5398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15B4CF27-638C-4979-B0FD-6263E1307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id="{236C6A22-48A2-4442-B82D-30DB498272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id="{1BB7BCE1-0D99-412E-ABA6-81412638E9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C20E57E0-0912-44F2-93DA-75E4D13F3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DF059390-54ED-44F4-983F-92FF36AD94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42D5E9ED-595D-443D-8CDC-D8FCD4021D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B14A457-C54A-4F1E-91FB-0FEE49877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791F3E2E-D393-464E-84B4-9B30D071AD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EBEEAD6F-6425-4F85-A8A8-4FF19A909B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8AACA44E-9D6C-4708-8D61-D767B6620B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5">
                <a:extLst>
                  <a:ext uri="{FF2B5EF4-FFF2-40B4-BE49-F238E27FC236}">
                    <a16:creationId xmlns:a16="http://schemas.microsoft.com/office/drawing/2014/main" id="{B6E3525F-9937-463E-872C-8EB7C62D10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6">
                <a:extLst>
                  <a:ext uri="{FF2B5EF4-FFF2-40B4-BE49-F238E27FC236}">
                    <a16:creationId xmlns:a16="http://schemas.microsoft.com/office/drawing/2014/main" id="{BE829B0B-C602-40F1-81D1-A55332343D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7">
                <a:extLst>
                  <a:ext uri="{FF2B5EF4-FFF2-40B4-BE49-F238E27FC236}">
                    <a16:creationId xmlns:a16="http://schemas.microsoft.com/office/drawing/2014/main" id="{92660531-24B5-4B97-A4A2-64686E235D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6242D0CE-6FFD-4D17-AC26-BD3E481195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61631F37-AF37-4DB9-8D98-A08586C766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2A2597FF-2F22-40BB-A7B3-19C4DFCFFA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DCC8773C-0113-4046-B222-C8F4080AF3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55" name="Picture 2">
            <a:extLst>
              <a:ext uri="{FF2B5EF4-FFF2-40B4-BE49-F238E27FC236}">
                <a16:creationId xmlns:a16="http://schemas.microsoft.com/office/drawing/2014/main" id="{1B17CCE2-CEEF-40CA-8C4D-0DC2DCA78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69957" y="618518"/>
            <a:ext cx="4747088" cy="1478570"/>
          </a:xfrm>
        </p:spPr>
        <p:txBody>
          <a:bodyPr>
            <a:normAutofit/>
          </a:bodyPr>
          <a:lstStyle/>
          <a:p>
            <a:r>
              <a:rPr lang="hu-HU" dirty="0">
                <a:ea typeface="+mj-lt"/>
                <a:cs typeface="+mj-lt"/>
              </a:rPr>
              <a:t>Feladat ismertetése és célja</a:t>
            </a:r>
            <a:endParaRPr lang="en-US" dirty="0"/>
          </a:p>
        </p:txBody>
      </p:sp>
      <p:sp useBgFill="1">
        <p:nvSpPr>
          <p:cNvPr id="57" name="Round Diagonal Corner Rectangle 9">
            <a:extLst>
              <a:ext uri="{FF2B5EF4-FFF2-40B4-BE49-F238E27FC236}">
                <a16:creationId xmlns:a16="http://schemas.microsoft.com/office/drawing/2014/main" id="{66D4F5BA-1D71-49B2-8A7F-6B4EB94D7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0" y="808057"/>
            <a:ext cx="5286376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A592BD-758F-4F1E-B069-14402D1E8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957" y="2249487"/>
            <a:ext cx="4747087" cy="354171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dirty="0">
                <a:ea typeface="+mn-lt"/>
                <a:cs typeface="+mn-lt"/>
              </a:rPr>
              <a:t>A </a:t>
            </a:r>
            <a:r>
              <a:rPr lang="en-US" sz="1800" dirty="0" err="1">
                <a:ea typeface="+mn-lt"/>
                <a:cs typeface="+mn-lt"/>
              </a:rPr>
              <a:t>feladatunk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az</a:t>
            </a:r>
            <a:r>
              <a:rPr lang="en-US" sz="1800" dirty="0">
                <a:ea typeface="+mn-lt"/>
                <a:cs typeface="+mn-lt"/>
              </a:rPr>
              <a:t> volt, </a:t>
            </a:r>
            <a:r>
              <a:rPr lang="en-US" sz="1800" dirty="0" err="1">
                <a:ea typeface="+mn-lt"/>
                <a:cs typeface="+mn-lt"/>
              </a:rPr>
              <a:t>hogy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össze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kellett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gyűjteni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az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információkat</a:t>
            </a:r>
            <a:r>
              <a:rPr lang="en-US" sz="1800" dirty="0">
                <a:ea typeface="+mn-lt"/>
                <a:cs typeface="+mn-lt"/>
              </a:rPr>
              <a:t> Magyarország </a:t>
            </a:r>
            <a:r>
              <a:rPr lang="en-US" sz="1800" dirty="0" err="1">
                <a:ea typeface="+mn-lt"/>
                <a:cs typeface="+mn-lt"/>
              </a:rPr>
              <a:t>természeti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és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kulturális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kincseiről</a:t>
            </a:r>
            <a:r>
              <a:rPr lang="en-US" sz="1800" dirty="0">
                <a:ea typeface="+mn-lt"/>
                <a:cs typeface="+mn-lt"/>
              </a:rPr>
              <a:t>.</a:t>
            </a:r>
            <a:endParaRPr lang="en-US" sz="1800" dirty="0">
              <a:cs typeface="Calibri" panose="020F0502020204030204"/>
            </a:endParaRPr>
          </a:p>
          <a:p>
            <a:pPr>
              <a:lnSpc>
                <a:spcPct val="110000"/>
              </a:lnSpc>
            </a:pPr>
            <a:r>
              <a:rPr lang="en-US" sz="1800" dirty="0" err="1"/>
              <a:t>Ezeket</a:t>
            </a:r>
            <a:r>
              <a:rPr lang="en-US" sz="1800" dirty="0"/>
              <a:t> a </a:t>
            </a:r>
            <a:r>
              <a:rPr lang="en-US" sz="1800" dirty="0" err="1"/>
              <a:t>kérdőíveket</a:t>
            </a:r>
            <a:r>
              <a:rPr lang="en-US" sz="1800" dirty="0"/>
              <a:t> </a:t>
            </a:r>
            <a:r>
              <a:rPr lang="en-US" sz="1800" dirty="0" err="1"/>
              <a:t>csoportban</a:t>
            </a:r>
            <a:r>
              <a:rPr lang="en-US" sz="1800" dirty="0"/>
              <a:t> </a:t>
            </a:r>
            <a:r>
              <a:rPr lang="en-US" sz="1800" dirty="0" err="1"/>
              <a:t>quizek</a:t>
            </a:r>
            <a:r>
              <a:rPr lang="en-US" sz="1800" dirty="0"/>
              <a:t> </a:t>
            </a:r>
            <a:r>
              <a:rPr lang="en-US" sz="1800" dirty="0" err="1"/>
              <a:t>formájában</a:t>
            </a:r>
            <a:r>
              <a:rPr lang="en-US" sz="1800" dirty="0"/>
              <a:t> </a:t>
            </a:r>
            <a:r>
              <a:rPr lang="en-US" sz="1800" dirty="0" err="1"/>
              <a:t>készítettük</a:t>
            </a:r>
            <a:r>
              <a:rPr lang="en-US" sz="1800" dirty="0"/>
              <a:t> el.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cs typeface="Calibri"/>
              </a:rPr>
              <a:t>A </a:t>
            </a:r>
            <a:r>
              <a:rPr lang="en-US" sz="1700" dirty="0" err="1">
                <a:cs typeface="Calibri"/>
              </a:rPr>
              <a:t>quizeket</a:t>
            </a:r>
            <a:r>
              <a:rPr lang="en-US" sz="1700" dirty="0">
                <a:cs typeface="Calibri"/>
              </a:rPr>
              <a:t> </a:t>
            </a:r>
            <a:r>
              <a:rPr lang="en-US" sz="1700" dirty="0" err="1">
                <a:cs typeface="Calibri"/>
              </a:rPr>
              <a:t>angol</a:t>
            </a:r>
            <a:r>
              <a:rPr lang="en-US" sz="1700" dirty="0">
                <a:cs typeface="Calibri"/>
              </a:rPr>
              <a:t> </a:t>
            </a:r>
            <a:r>
              <a:rPr lang="en-US" sz="1700" dirty="0" err="1">
                <a:cs typeface="Calibri"/>
              </a:rPr>
              <a:t>nyelvre</a:t>
            </a:r>
            <a:r>
              <a:rPr lang="en-US" sz="1700" dirty="0">
                <a:cs typeface="Calibri"/>
              </a:rPr>
              <a:t> </a:t>
            </a:r>
            <a:r>
              <a:rPr lang="en-US" sz="1700" dirty="0" err="1">
                <a:cs typeface="Calibri"/>
              </a:rPr>
              <a:t>fordítva</a:t>
            </a:r>
            <a:r>
              <a:rPr lang="en-US" sz="1700" dirty="0">
                <a:cs typeface="Calibri"/>
              </a:rPr>
              <a:t> </a:t>
            </a:r>
            <a:r>
              <a:rPr lang="en-US" sz="1700" dirty="0" err="1">
                <a:cs typeface="Calibri"/>
              </a:rPr>
              <a:t>adtuk</a:t>
            </a:r>
            <a:r>
              <a:rPr lang="en-US" sz="1700" dirty="0">
                <a:cs typeface="Calibri"/>
              </a:rPr>
              <a:t> </a:t>
            </a:r>
            <a:r>
              <a:rPr lang="en-US" sz="1700" dirty="0" err="1">
                <a:cs typeface="Calibri"/>
              </a:rPr>
              <a:t>át</a:t>
            </a:r>
            <a:r>
              <a:rPr lang="en-US" sz="1700" dirty="0">
                <a:cs typeface="Calibri"/>
              </a:rPr>
              <a:t> a </a:t>
            </a:r>
            <a:r>
              <a:rPr lang="en-US" sz="1700" dirty="0" err="1">
                <a:cs typeface="Calibri"/>
              </a:rPr>
              <a:t>partneriskoláknak</a:t>
            </a:r>
            <a:r>
              <a:rPr lang="en-US" sz="1700" dirty="0">
                <a:cs typeface="Calibri"/>
              </a:rPr>
              <a:t>.</a:t>
            </a:r>
            <a:endParaRPr lang="en-US" sz="1500" dirty="0">
              <a:cs typeface="Calibri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50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9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001BED-A525-4558-A357-34E2E9FAAA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8" t="12921" r="22907" b="4213"/>
          <a:stretch/>
        </p:blipFill>
        <p:spPr>
          <a:xfrm>
            <a:off x="1126864" y="1396440"/>
            <a:ext cx="4736260" cy="406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83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Diagonal Corner Rectangle 9">
            <a:extLst>
              <a:ext uri="{FF2B5EF4-FFF2-40B4-BE49-F238E27FC236}">
                <a16:creationId xmlns:a16="http://schemas.microsoft.com/office/drawing/2014/main" id="{A3D1FEF8-5149-4AC1-8D77-B256637FB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0" y="808057"/>
            <a:ext cx="528637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0668429-3108-416D-AB31-E1FE89AA3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4931" r="31938" b="4959"/>
          <a:stretch/>
        </p:blipFill>
        <p:spPr>
          <a:xfrm>
            <a:off x="2636271" y="810969"/>
            <a:ext cx="3455794" cy="3253187"/>
          </a:xfrm>
          <a:prstGeom prst="rect">
            <a:avLst/>
          </a:prstGeom>
        </p:spPr>
      </p:pic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1D5DDC7-D22C-489C-83E8-9F799A6E52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76" t="12349" r="22020" b="7229"/>
          <a:stretch/>
        </p:blipFill>
        <p:spPr>
          <a:xfrm>
            <a:off x="794661" y="2755378"/>
            <a:ext cx="4322826" cy="3282621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775A42FA-3143-497F-8023-9C3CBFF1C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957" y="2249487"/>
            <a:ext cx="4747087" cy="35417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</a:pPr>
            <a:r>
              <a:rPr lang="hu-HU" sz="1500" dirty="0">
                <a:solidFill>
                  <a:schemeClr val="bg1"/>
                </a:solidFill>
              </a:rPr>
              <a:t>Nekem különösen tetszett ez a feladat, hiszen a miénkéhez hasonló feladatokat kaptunk a társainktól és jó volt mert ezzel bővült a tudásunk az országokkal kapcsolatban.</a:t>
            </a:r>
            <a:endParaRPr lang="en-US" sz="15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500" dirty="0" err="1">
                <a:solidFill>
                  <a:schemeClr val="bg1"/>
                </a:solidFill>
                <a:latin typeface="TW Cen MT"/>
              </a:rPr>
              <a:t>Kérdőívünk</a:t>
            </a:r>
            <a:r>
              <a:rPr lang="en-US" sz="1500" dirty="0">
                <a:solidFill>
                  <a:schemeClr val="bg1"/>
                </a:solidFill>
                <a:latin typeface="TW Cen MT"/>
              </a:rPr>
              <a:t> a </a:t>
            </a:r>
            <a:r>
              <a:rPr lang="en-US" sz="1500" dirty="0" err="1">
                <a:solidFill>
                  <a:schemeClr val="bg1"/>
                </a:solidFill>
                <a:latin typeface="TW Cen MT"/>
              </a:rPr>
              <a:t>természeti</a:t>
            </a:r>
            <a:r>
              <a:rPr lang="en-US" sz="1500" dirty="0">
                <a:solidFill>
                  <a:schemeClr val="bg1"/>
                </a:solidFill>
                <a:latin typeface="TW Cen MT"/>
              </a:rPr>
              <a:t> </a:t>
            </a:r>
            <a:r>
              <a:rPr lang="en-US" sz="1500" dirty="0" err="1">
                <a:solidFill>
                  <a:schemeClr val="bg1"/>
                </a:solidFill>
                <a:latin typeface="TW Cen MT"/>
              </a:rPr>
              <a:t>értékekről</a:t>
            </a:r>
            <a:r>
              <a:rPr lang="en-US" sz="1500" dirty="0">
                <a:solidFill>
                  <a:schemeClr val="bg1"/>
                </a:solidFill>
                <a:latin typeface="TW Cen MT"/>
              </a:rPr>
              <a:t>:</a:t>
            </a:r>
            <a:br>
              <a:rPr lang="en-US" sz="1500">
                <a:solidFill>
                  <a:schemeClr val="bg1"/>
                </a:solidFill>
                <a:latin typeface="TW Cen MT"/>
              </a:rPr>
            </a:br>
            <a:r>
              <a:rPr lang="en-US" sz="1500" dirty="0">
                <a:solidFill>
                  <a:schemeClr val="bg1"/>
                </a:solidFill>
                <a:latin typeface="TW Cen M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https://docs.google.com/forms/d/e/1FAIpQLSctSPOn3MALPeKQJ8BsTcXdb4qq1owUVBrTqELvGHw6ux0HBg/viewform</a:t>
            </a:r>
            <a:endParaRPr lang="en-US" sz="15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110000"/>
              </a:lnSpc>
            </a:pPr>
            <a:r>
              <a:rPr lang="en-US" sz="1500" dirty="0" err="1">
                <a:solidFill>
                  <a:schemeClr val="bg1"/>
                </a:solidFill>
                <a:ea typeface="+mn-lt"/>
                <a:cs typeface="+mn-lt"/>
              </a:rPr>
              <a:t>Kérdőívünk</a:t>
            </a:r>
            <a:r>
              <a:rPr lang="en-US" sz="1500" dirty="0">
                <a:solidFill>
                  <a:schemeClr val="bg1"/>
                </a:solidFill>
                <a:ea typeface="+mn-lt"/>
                <a:cs typeface="+mn-lt"/>
              </a:rPr>
              <a:t> a </a:t>
            </a:r>
            <a:r>
              <a:rPr lang="en-US" sz="1500" dirty="0" err="1">
                <a:solidFill>
                  <a:schemeClr val="bg1"/>
                </a:solidFill>
                <a:ea typeface="+mn-lt"/>
                <a:cs typeface="+mn-lt"/>
              </a:rPr>
              <a:t>kulturális</a:t>
            </a:r>
            <a:r>
              <a:rPr lang="en-US" sz="15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1500" dirty="0" err="1">
                <a:solidFill>
                  <a:schemeClr val="bg1"/>
                </a:solidFill>
                <a:ea typeface="+mn-lt"/>
                <a:cs typeface="+mn-lt"/>
              </a:rPr>
              <a:t>értékekről</a:t>
            </a:r>
            <a:r>
              <a:rPr lang="en-US" sz="1500" dirty="0">
                <a:solidFill>
                  <a:schemeClr val="bg1"/>
                </a:solidFill>
                <a:ea typeface="+mn-lt"/>
                <a:cs typeface="+mn-lt"/>
              </a:rPr>
              <a:t>: </a:t>
            </a:r>
            <a:br>
              <a:rPr lang="en-US" sz="150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 sz="1500" dirty="0">
                <a:solidFill>
                  <a:schemeClr val="bg1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https://docs.google.com/forms/d/e/1FAIpQLSfxcGphscCvz</a:t>
            </a:r>
            <a:r>
              <a:rPr lang="en-US" sz="1500" dirty="0">
                <a:solidFill>
                  <a:schemeClr val="bg1"/>
                </a:solidFill>
                <a:latin typeface="TW Cen M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cS4d40cllIY4AiyVfbw30nt6j4XQbmlDkk5IA/viewform</a:t>
            </a:r>
            <a:endParaRPr lang="en-US" sz="15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110000"/>
              </a:lnSpc>
            </a:pPr>
            <a:endParaRPr lang="hu-HU" sz="1500"/>
          </a:p>
          <a:p>
            <a:pPr>
              <a:lnSpc>
                <a:spcPct val="110000"/>
              </a:lnSpc>
            </a:pPr>
            <a:endParaRPr lang="hu-HU" sz="1500"/>
          </a:p>
        </p:txBody>
      </p:sp>
    </p:spTree>
    <p:extLst>
      <p:ext uri="{BB962C8B-B14F-4D97-AF65-F5344CB8AC3E}">
        <p14:creationId xmlns:p14="http://schemas.microsoft.com/office/powerpoint/2010/main" val="1157216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978A47D-4F17-40FE-AB70-7AF78A95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00" y="-142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5BE3A7E-6A3F-401E-A025-BBB8FDB8D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20788" cy="6858001"/>
            <a:chOff x="-14288" y="0"/>
            <a:chExt cx="1220788" cy="6858001"/>
          </a:xfrm>
          <a:solidFill>
            <a:schemeClr val="tx1">
              <a:alpha val="60000"/>
            </a:schemeClr>
          </a:solidFill>
        </p:grpSpPr>
        <p:sp>
          <p:nvSpPr>
            <p:cNvPr id="47" name="Rectangle 5">
              <a:extLst>
                <a:ext uri="{FF2B5EF4-FFF2-40B4-BE49-F238E27FC236}">
                  <a16:creationId xmlns:a16="http://schemas.microsoft.com/office/drawing/2014/main" id="{41EE9036-817C-476C-BD59-B5184F9A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F098087A-B4E4-4300-A841-44988BD88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F5BD5F4B-A39C-4DF9-84E4-A4D33F30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D7FA9858-BFA0-4D5B-AF72-B1B65EB0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A508A5F3-AFE0-4750-A9C2-B51A514FF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92B4AAEB-ABF4-42A7-BE52-0B442190D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3767C370-4A42-4376-8CAE-606C4BC8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36205F53-9C95-4954-B97C-1625BB8A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DC80B58E-3469-43E9-96FC-D747B6983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E17A4ED2-DDD7-4B4D-A39C-9B0121C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A2C14A85-E7A9-4E1D-809F-20F5CFA7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Line 16">
              <a:extLst>
                <a:ext uri="{FF2B5EF4-FFF2-40B4-BE49-F238E27FC236}">
                  <a16:creationId xmlns:a16="http://schemas.microsoft.com/office/drawing/2014/main" id="{F3D51E32-9399-4B7F-8D91-BF9A068B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9969F9D2-502D-4C1D-ABA5-02B1BF2A0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4AE555C6-5623-478A-BF35-63E9929A3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A3D3AED4-A69E-4301-9BB4-436DC5F0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C3B8082C-2D81-48D7-8B45-85B7C892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Rectangle 21">
              <a:extLst>
                <a:ext uri="{FF2B5EF4-FFF2-40B4-BE49-F238E27FC236}">
                  <a16:creationId xmlns:a16="http://schemas.microsoft.com/office/drawing/2014/main" id="{9AD35461-BA86-408B-8A29-244EB2F2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4" name="Freeform 22">
              <a:extLst>
                <a:ext uri="{FF2B5EF4-FFF2-40B4-BE49-F238E27FC236}">
                  <a16:creationId xmlns:a16="http://schemas.microsoft.com/office/drawing/2014/main" id="{F238E495-B6C6-4857-899B-CDD58483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23">
              <a:extLst>
                <a:ext uri="{FF2B5EF4-FFF2-40B4-BE49-F238E27FC236}">
                  <a16:creationId xmlns:a16="http://schemas.microsoft.com/office/drawing/2014/main" id="{E20A751E-054C-4EC2-8DA3-0EC923A65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24">
              <a:extLst>
                <a:ext uri="{FF2B5EF4-FFF2-40B4-BE49-F238E27FC236}">
                  <a16:creationId xmlns:a16="http://schemas.microsoft.com/office/drawing/2014/main" id="{B6E8E701-3D21-4E5C-AB6E-9A7404697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25">
              <a:extLst>
                <a:ext uri="{FF2B5EF4-FFF2-40B4-BE49-F238E27FC236}">
                  <a16:creationId xmlns:a16="http://schemas.microsoft.com/office/drawing/2014/main" id="{431BDA41-D09D-4984-B888-756F5F81B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26">
              <a:extLst>
                <a:ext uri="{FF2B5EF4-FFF2-40B4-BE49-F238E27FC236}">
                  <a16:creationId xmlns:a16="http://schemas.microsoft.com/office/drawing/2014/main" id="{0DC943D2-20E4-4C00-82D2-D405A7C00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27">
              <a:extLst>
                <a:ext uri="{FF2B5EF4-FFF2-40B4-BE49-F238E27FC236}">
                  <a16:creationId xmlns:a16="http://schemas.microsoft.com/office/drawing/2014/main" id="{4BC34A74-80A2-4DE1-8ADC-BBD170903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28">
              <a:extLst>
                <a:ext uri="{FF2B5EF4-FFF2-40B4-BE49-F238E27FC236}">
                  <a16:creationId xmlns:a16="http://schemas.microsoft.com/office/drawing/2014/main" id="{C6C3CA25-431F-4E26-952D-4AA9C4C7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29">
              <a:extLst>
                <a:ext uri="{FF2B5EF4-FFF2-40B4-BE49-F238E27FC236}">
                  <a16:creationId xmlns:a16="http://schemas.microsoft.com/office/drawing/2014/main" id="{776D1836-82AE-40EF-9829-C6B8D2CF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0">
              <a:extLst>
                <a:ext uri="{FF2B5EF4-FFF2-40B4-BE49-F238E27FC236}">
                  <a16:creationId xmlns:a16="http://schemas.microsoft.com/office/drawing/2014/main" id="{9A8E397E-ADF9-45C1-98F4-3F5A86378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31">
              <a:extLst>
                <a:ext uri="{FF2B5EF4-FFF2-40B4-BE49-F238E27FC236}">
                  <a16:creationId xmlns:a16="http://schemas.microsoft.com/office/drawing/2014/main" id="{DE07CFD9-357F-40BC-A792-CE874BFE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413" y="1082673"/>
            <a:ext cx="2869416" cy="4708528"/>
          </a:xfrm>
        </p:spPr>
        <p:txBody>
          <a:bodyPr>
            <a:normAutofit/>
          </a:bodyPr>
          <a:lstStyle/>
          <a:p>
            <a:pPr algn="r"/>
            <a:r>
              <a:rPr lang="hu-HU" sz="4000" dirty="0"/>
              <a:t>2. találkozó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85ECEC0-FF5D-4348-92C7-1EA7C61E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97763" y="1082673"/>
            <a:ext cx="5751237" cy="4708528"/>
          </a:xfrm>
        </p:spPr>
        <p:txBody>
          <a:bodyPr anchor="ctr">
            <a:normAutofit/>
          </a:bodyPr>
          <a:lstStyle/>
          <a:p>
            <a:endParaRPr lang="hu-HU" sz="2800" dirty="0"/>
          </a:p>
          <a:p>
            <a:r>
              <a:rPr lang="hu-HU" sz="2800" dirty="0"/>
              <a:t>Jó gyakorlatok bemutatása</a:t>
            </a:r>
            <a:endParaRPr lang="hu-HU" dirty="0"/>
          </a:p>
          <a:p>
            <a:endParaRPr lang="hu-HU" sz="2800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4E035BE-9FF4-43D3-BC25-CF582D7F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1">
              <a:alpha val="60000"/>
            </a:schemeClr>
          </a:solidFill>
        </p:grpSpPr>
        <p:sp>
          <p:nvSpPr>
            <p:cNvPr id="78" name="Freeform 32">
              <a:extLst>
                <a:ext uri="{FF2B5EF4-FFF2-40B4-BE49-F238E27FC236}">
                  <a16:creationId xmlns:a16="http://schemas.microsoft.com/office/drawing/2014/main" id="{F98BCEB2-EC20-4E84-A994-0AC37292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33">
              <a:extLst>
                <a:ext uri="{FF2B5EF4-FFF2-40B4-BE49-F238E27FC236}">
                  <a16:creationId xmlns:a16="http://schemas.microsoft.com/office/drawing/2014/main" id="{7A2E1821-AEDF-417E-9F17-83379E9C0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34">
              <a:extLst>
                <a:ext uri="{FF2B5EF4-FFF2-40B4-BE49-F238E27FC236}">
                  <a16:creationId xmlns:a16="http://schemas.microsoft.com/office/drawing/2014/main" id="{CB3734E2-8292-4B47-B6AB-0E5A058DE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35">
              <a:extLst>
                <a:ext uri="{FF2B5EF4-FFF2-40B4-BE49-F238E27FC236}">
                  <a16:creationId xmlns:a16="http://schemas.microsoft.com/office/drawing/2014/main" id="{A0B09C51-29AB-45C0-B707-CCFB9DF2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510C0CED-AE1B-45AE-B5E1-57521E58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37">
              <a:extLst>
                <a:ext uri="{FF2B5EF4-FFF2-40B4-BE49-F238E27FC236}">
                  <a16:creationId xmlns:a16="http://schemas.microsoft.com/office/drawing/2014/main" id="{591F2327-4B45-41AA-B41C-7404B6A1E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38">
              <a:extLst>
                <a:ext uri="{FF2B5EF4-FFF2-40B4-BE49-F238E27FC236}">
                  <a16:creationId xmlns:a16="http://schemas.microsoft.com/office/drawing/2014/main" id="{5A63224C-41A0-42C0-96F6-0B2BE99A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39">
              <a:extLst>
                <a:ext uri="{FF2B5EF4-FFF2-40B4-BE49-F238E27FC236}">
                  <a16:creationId xmlns:a16="http://schemas.microsoft.com/office/drawing/2014/main" id="{A7C00B9F-C253-4776-9935-EC02254A4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40">
              <a:extLst>
                <a:ext uri="{FF2B5EF4-FFF2-40B4-BE49-F238E27FC236}">
                  <a16:creationId xmlns:a16="http://schemas.microsoft.com/office/drawing/2014/main" id="{5062D4AA-13F3-4064-8440-FFE8562D8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Rectangle 41">
              <a:extLst>
                <a:ext uri="{FF2B5EF4-FFF2-40B4-BE49-F238E27FC236}">
                  <a16:creationId xmlns:a16="http://schemas.microsoft.com/office/drawing/2014/main" id="{3E143B27-CB82-440B-879B-D25C1891C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181277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helyőrzője 13">
            <a:extLst>
              <a:ext uri="{FF2B5EF4-FFF2-40B4-BE49-F238E27FC236}">
                <a16:creationId xmlns:a16="http://schemas.microsoft.com/office/drawing/2014/main" id="{FEA01CFE-4F0B-CC44-BFE2-2E561B199D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582" y="1894824"/>
            <a:ext cx="2700582" cy="2269667"/>
          </a:xfr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7058691" cy="432000"/>
          </a:xfrm>
        </p:spPr>
        <p:txBody>
          <a:bodyPr rtlCol="0">
            <a:normAutofit fontScale="90000"/>
          </a:bodyPr>
          <a:lstStyle/>
          <a:p>
            <a:pPr rtl="0"/>
            <a:r>
              <a:rPr lang="hu-HU" dirty="0"/>
              <a:t>„Jó gyakorlatok” megosztása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half" idx="1"/>
          </p:nvPr>
        </p:nvSpPr>
        <p:spPr>
          <a:xfrm>
            <a:off x="631063" y="641302"/>
            <a:ext cx="5472000" cy="4680434"/>
          </a:xfrm>
        </p:spPr>
        <p:txBody>
          <a:bodyPr/>
          <a:lstStyle/>
          <a:p>
            <a:r>
              <a:rPr lang="hu-HU" dirty="0"/>
              <a:t>Hőgyes-komplex verseny</a:t>
            </a:r>
          </a:p>
          <a:p>
            <a:r>
              <a:rPr lang="hu-HU" dirty="0"/>
              <a:t>Hőgyes-hét és gála</a:t>
            </a:r>
          </a:p>
          <a:p>
            <a:r>
              <a:rPr lang="hu-HU" dirty="0"/>
              <a:t>Iskolai kirándulás</a:t>
            </a:r>
          </a:p>
          <a:p>
            <a:r>
              <a:rPr lang="hu-HU" dirty="0"/>
              <a:t>Tehetséggondozás</a:t>
            </a:r>
          </a:p>
          <a:p>
            <a:r>
              <a:rPr lang="hu-HU" dirty="0"/>
              <a:t>Élményalapú pedagógia</a:t>
            </a:r>
          </a:p>
          <a:p>
            <a:r>
              <a:rPr lang="hu-HU" dirty="0" err="1"/>
              <a:t>Öveges</a:t>
            </a:r>
            <a:r>
              <a:rPr lang="hu-HU" dirty="0"/>
              <a:t> labor, kutatók éjszakája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28</a:t>
            </a:fld>
            <a:endParaRPr lang="hu-HU" dirty="0"/>
          </a:p>
        </p:txBody>
      </p:sp>
      <p:pic>
        <p:nvPicPr>
          <p:cNvPr id="17" name="Kép helyőrzője 16">
            <a:extLst>
              <a:ext uri="{FF2B5EF4-FFF2-40B4-BE49-F238E27FC236}">
                <a16:creationId xmlns:a16="http://schemas.microsoft.com/office/drawing/2014/main" id="{893F9275-F9D8-C846-B8BE-3571B6BA9792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569" y="642440"/>
            <a:ext cx="2711723" cy="2275449"/>
          </a:xfrm>
        </p:spPr>
      </p:pic>
      <p:pic>
        <p:nvPicPr>
          <p:cNvPr id="19" name="Kép helyőrzője 18">
            <a:extLst>
              <a:ext uri="{FF2B5EF4-FFF2-40B4-BE49-F238E27FC236}">
                <a16:creationId xmlns:a16="http://schemas.microsoft.com/office/drawing/2014/main" id="{0E34C8FB-E520-F145-92A4-42863771C42F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593" y="3061152"/>
            <a:ext cx="2775084" cy="2272379"/>
          </a:xfrm>
        </p:spPr>
      </p:pic>
      <p:pic>
        <p:nvPicPr>
          <p:cNvPr id="9" name="Kép helyőrzője 13">
            <a:extLst>
              <a:ext uri="{FF2B5EF4-FFF2-40B4-BE49-F238E27FC236}">
                <a16:creationId xmlns:a16="http://schemas.microsoft.com/office/drawing/2014/main" id="{FEA01CFE-4F0B-CC44-BFE2-2E561B199D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97" y="4278570"/>
            <a:ext cx="2777250" cy="2282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3969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helye 8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731" y="2986075"/>
            <a:ext cx="2405261" cy="2112446"/>
          </a:xfrm>
        </p:spPr>
      </p:pic>
      <p:sp>
        <p:nvSpPr>
          <p:cNvPr id="5" name="Tartalom helye 4"/>
          <p:cNvSpPr>
            <a:spLocks noGrp="1"/>
          </p:cNvSpPr>
          <p:nvPr>
            <p:ph sz="half" idx="1"/>
          </p:nvPr>
        </p:nvSpPr>
        <p:spPr>
          <a:xfrm>
            <a:off x="364444" y="445278"/>
            <a:ext cx="6442755" cy="496925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sz="3500" b="1" dirty="0"/>
              <a:t>PARTNEREINK JÓ GYAKORLATAI</a:t>
            </a:r>
          </a:p>
          <a:p>
            <a:r>
              <a:rPr lang="hu-HU" sz="2200" dirty="0"/>
              <a:t>Interdiszciplináris tematikus modulok</a:t>
            </a:r>
          </a:p>
          <a:p>
            <a:r>
              <a:rPr lang="hu-HU" sz="2200" dirty="0"/>
              <a:t>Iskola a természetben</a:t>
            </a:r>
          </a:p>
          <a:p>
            <a:r>
              <a:rPr lang="hu-HU" sz="2200" dirty="0"/>
              <a:t>Csapatépítés</a:t>
            </a:r>
          </a:p>
          <a:p>
            <a:r>
              <a:rPr lang="hu-HU" sz="2200" dirty="0"/>
              <a:t>Fenntarthatóság</a:t>
            </a:r>
          </a:p>
          <a:p>
            <a:r>
              <a:rPr lang="hu-HU" sz="2200" dirty="0"/>
              <a:t>Önkéntesség</a:t>
            </a:r>
          </a:p>
          <a:p>
            <a:r>
              <a:rPr lang="hu-HU" sz="2200" dirty="0"/>
              <a:t>Vitaverseny</a:t>
            </a:r>
          </a:p>
          <a:p>
            <a:r>
              <a:rPr lang="hu-HU" sz="2200" dirty="0"/>
              <a:t>Elsősavató</a:t>
            </a:r>
          </a:p>
          <a:p>
            <a:r>
              <a:rPr lang="hu-HU" sz="2200" dirty="0"/>
              <a:t>Környezetvédelmi gyakorlat</a:t>
            </a:r>
          </a:p>
          <a:p>
            <a:r>
              <a:rPr lang="hu-HU" sz="2200" dirty="0"/>
              <a:t>Angol nyelvű énekverseny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29</a:t>
            </a:fld>
            <a:endParaRPr lang="hu-HU" dirty="0"/>
          </a:p>
        </p:txBody>
      </p:sp>
      <p:pic>
        <p:nvPicPr>
          <p:cNvPr id="10" name="Kép helye 9"/>
          <p:cNvPicPr>
            <a:picLocks noGrp="1" noChangeAspect="1"/>
          </p:cNvPicPr>
          <p:nvPr>
            <p:ph type="pic" sz="quarter" idx="3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3" b="5323"/>
          <a:stretch>
            <a:fillRect/>
          </a:stretch>
        </p:blipFill>
        <p:spPr>
          <a:xfrm>
            <a:off x="8783215" y="1857534"/>
            <a:ext cx="2405261" cy="2125239"/>
          </a:xfrm>
        </p:spPr>
      </p:pic>
      <p:pic>
        <p:nvPicPr>
          <p:cNvPr id="11" name="Kép helye 10"/>
          <p:cNvPicPr>
            <a:picLocks noGrp="1" noChangeAspect="1"/>
          </p:cNvPicPr>
          <p:nvPr>
            <p:ph type="pic" sz="quarter" idx="3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r="5263"/>
          <a:stretch>
            <a:fillRect/>
          </a:stretch>
        </p:blipFill>
        <p:spPr>
          <a:xfrm>
            <a:off x="8710513" y="4123161"/>
            <a:ext cx="2405261" cy="2125239"/>
          </a:xfrm>
        </p:spPr>
      </p:pic>
      <p:pic>
        <p:nvPicPr>
          <p:cNvPr id="12" name="Kép hely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9" b="5649"/>
          <a:stretch>
            <a:fillRect/>
          </a:stretch>
        </p:blipFill>
        <p:spPr>
          <a:xfrm>
            <a:off x="4806949" y="1829094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3" name="Kép hely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965" y="844345"/>
            <a:ext cx="2405261" cy="1983702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5927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FC9644-673A-459F-B3C5-9310A4E5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DB9295-9645-4BF2-ADFD-75800B7FA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20788" cy="6858001"/>
            <a:chOff x="-14288" y="0"/>
            <a:chExt cx="1220788" cy="6858001"/>
          </a:xfrm>
          <a:solidFill>
            <a:schemeClr val="bg2">
              <a:lumMod val="60000"/>
              <a:lumOff val="40000"/>
              <a:alpha val="60000"/>
            </a:schemeClr>
          </a:soli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95B061E9-E435-4E1B-B160-96584A116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CD7972E-7D38-40EE-A80B-E2A848811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24A3B55-746F-419F-8CFF-5F3A4BE14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C63219B-AD72-4494-935E-F5C70DB549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15B41FD2-05E2-44E7-8760-09E65D1C6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E6D63D0-3347-4EE2-8F65-F1C32168F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538A46A3-DB16-45D5-B636-03EFE39FE9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0B8A2B0E-823F-4BE8-9359-45143BB12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44516B3C-A8BE-46FC-B643-3DFEB7F28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59FD699C-3920-4E57-BE27-165A3F036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0FB0C02E-3F53-4889-8ADF-80DBC43F6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F8A0C89C-946F-4BCD-8A27-BB73E37FE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70C83EAF-4E92-4849-A240-B257871D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320FD164-4D7A-469C-B3F4-B926BFACF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F6E14D9A-4E63-48FF-95C5-9E8DDFF86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3DCD24F-3CA8-4404-B22C-E4C928995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8AD2E827-32A3-4BE4-9CC6-831562917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47FB2CCC-1230-494F-B2D1-F05E5B8ED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A5F44514-9274-47E3-9243-CA9356C16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D06192CD-AD86-4DCA-8B53-4ACCA4658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99E9203A-21E4-46D8-981A-4B28CA320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32FCE9B6-FB52-4045-8DCC-E5959B9A4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E4A7025C-CDE8-429A-BBB9-E7380C962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A4EA0256-5DF5-437A-98A7-B79F3E6BB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90C9433D-9E1C-493B-BEBD-C3081FFA32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352B39BB-F298-4285-A709-1FBA0CB72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31CAF2A0-CBA0-4E86-AA87-8750EC1AF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02B3E5A7-C602-4AD8-A685-045249DF9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015" y="1093787"/>
            <a:ext cx="3059969" cy="4697413"/>
          </a:xfrm>
        </p:spPr>
        <p:txBody>
          <a:bodyPr>
            <a:normAutofit/>
          </a:bodyPr>
          <a:lstStyle/>
          <a:p>
            <a:r>
              <a:rPr lang="hu-HU" dirty="0"/>
              <a:t>A program tematikája</a:t>
            </a:r>
          </a:p>
        </p:txBody>
      </p:sp>
      <p:sp useBgFill="1">
        <p:nvSpPr>
          <p:cNvPr id="39" name="Round Diagonal Corner Rectangle 7">
            <a:extLst>
              <a:ext uri="{FF2B5EF4-FFF2-40B4-BE49-F238E27FC236}">
                <a16:creationId xmlns:a16="http://schemas.microsoft.com/office/drawing/2014/main" id="{7D1C411D-0818-4640-8657-2AF78250C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084" y="0"/>
            <a:ext cx="7566916" cy="6848476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45ECB1D-4740-48E7-B927-4DC6A8762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4441" y="331788"/>
            <a:ext cx="7085233" cy="62815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hu-HU" dirty="0"/>
              <a:t>Fő cél: a nyelvtanuláson túl, a lehető legszélesebb spektrumú interdiszciplináris tudásfejlesztés és tapasztalatszerzés</a:t>
            </a:r>
            <a:endParaRPr lang="hu-HU"/>
          </a:p>
          <a:p>
            <a:pPr algn="just">
              <a:lnSpc>
                <a:spcPct val="110000"/>
              </a:lnSpc>
            </a:pPr>
            <a:r>
              <a:rPr lang="hu-HU" dirty="0"/>
              <a:t>Közös kapcsolódási pontok keresése a partneriskolákkal </a:t>
            </a:r>
          </a:p>
          <a:p>
            <a:pPr algn="just">
              <a:lnSpc>
                <a:spcPct val="110000"/>
              </a:lnSpc>
            </a:pPr>
            <a:r>
              <a:rPr lang="hu-HU" dirty="0"/>
              <a:t>Egy példa: a történelem</a:t>
            </a:r>
          </a:p>
          <a:p>
            <a:pPr lvl="1" algn="just">
              <a:lnSpc>
                <a:spcPct val="110000"/>
              </a:lnSpc>
            </a:pPr>
            <a:r>
              <a:rPr lang="hu-HU" sz="2400" dirty="0"/>
              <a:t>Lehetőségek</a:t>
            </a:r>
          </a:p>
          <a:p>
            <a:pPr lvl="2" algn="just">
              <a:lnSpc>
                <a:spcPct val="110000"/>
              </a:lnSpc>
            </a:pPr>
            <a:r>
              <a:rPr lang="hu-HU" sz="2400" dirty="0"/>
              <a:t>Közös uralkodók</a:t>
            </a:r>
          </a:p>
          <a:p>
            <a:pPr lvl="2" algn="just">
              <a:lnSpc>
                <a:spcPct val="110000"/>
              </a:lnSpc>
            </a:pPr>
            <a:r>
              <a:rPr lang="hu-HU" sz="2400" dirty="0"/>
              <a:t>Az egyes államok történelmének hasonlóságai (felosztások, megszállások, háborúk)</a:t>
            </a:r>
          </a:p>
          <a:p>
            <a:pPr lvl="1" algn="just">
              <a:lnSpc>
                <a:spcPct val="110000"/>
              </a:lnSpc>
            </a:pPr>
            <a:r>
              <a:rPr lang="hu-HU" sz="2400" dirty="0"/>
              <a:t>Megvalósítás</a:t>
            </a:r>
          </a:p>
          <a:p>
            <a:pPr lvl="2" algn="just">
              <a:lnSpc>
                <a:spcPct val="110000"/>
              </a:lnSpc>
            </a:pPr>
            <a:r>
              <a:rPr lang="hu-HU" sz="2400" dirty="0"/>
              <a:t>Közös idővonal</a:t>
            </a:r>
          </a:p>
          <a:p>
            <a:pPr lvl="2" algn="just">
              <a:lnSpc>
                <a:spcPct val="110000"/>
              </a:lnSpc>
            </a:pPr>
            <a:r>
              <a:rPr lang="hu-HU" sz="2400" dirty="0"/>
              <a:t>Hazai kirándulások</a:t>
            </a:r>
          </a:p>
        </p:txBody>
      </p:sp>
    </p:spTree>
    <p:extLst>
      <p:ext uri="{BB962C8B-B14F-4D97-AF65-F5344CB8AC3E}">
        <p14:creationId xmlns:p14="http://schemas.microsoft.com/office/powerpoint/2010/main" val="316048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hu-HU" dirty="0">
                <a:cs typeface="Calibri Light"/>
              </a:rPr>
              <a:t>Találkozók közötti feladatok</a:t>
            </a:r>
            <a:endParaRPr lang="hu-HU" dirty="0"/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BB7C3AD2-9826-7E4D-8D50-4D8FF6A3E4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6" y="2448546"/>
            <a:ext cx="4630408" cy="2101984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34579" y="2249487"/>
            <a:ext cx="6012832" cy="35417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dirty="0"/>
              <a:t>Idővonal  </a:t>
            </a:r>
          </a:p>
          <a:p>
            <a:r>
              <a:rPr lang="hu-HU" dirty="0"/>
              <a:t>Magyarország nevesebb történelmi eseményeit mutattuk be egy virtuális idővonalon, melyet partnereink is kiegészítettek saját jeles dátumaikkal. </a:t>
            </a:r>
          </a:p>
          <a:p>
            <a:r>
              <a:rPr lang="hu-HU" dirty="0">
                <a:ea typeface="+mn-lt"/>
                <a:cs typeface="+mn-lt"/>
                <a:hlinkClick r:id="rId4"/>
              </a:rPr>
              <a:t>https://time.graphics/line/469164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91898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978A47D-4F17-40FE-AB70-7AF78A95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00" y="-142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5BE3A7E-6A3F-401E-A025-BBB8FDB8D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20788" cy="6858001"/>
            <a:chOff x="-14288" y="0"/>
            <a:chExt cx="1220788" cy="6858001"/>
          </a:xfrm>
          <a:solidFill>
            <a:schemeClr val="tx1">
              <a:alpha val="60000"/>
            </a:schemeClr>
          </a:solidFill>
        </p:grpSpPr>
        <p:sp>
          <p:nvSpPr>
            <p:cNvPr id="47" name="Rectangle 5">
              <a:extLst>
                <a:ext uri="{FF2B5EF4-FFF2-40B4-BE49-F238E27FC236}">
                  <a16:creationId xmlns:a16="http://schemas.microsoft.com/office/drawing/2014/main" id="{41EE9036-817C-476C-BD59-B5184F9A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F098087A-B4E4-4300-A841-44988BD88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F5BD5F4B-A39C-4DF9-84E4-A4D33F30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D7FA9858-BFA0-4D5B-AF72-B1B65EB0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A508A5F3-AFE0-4750-A9C2-B51A514FF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92B4AAEB-ABF4-42A7-BE52-0B442190D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3767C370-4A42-4376-8CAE-606C4BC8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36205F53-9C95-4954-B97C-1625BB8A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DC80B58E-3469-43E9-96FC-D747B6983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E17A4ED2-DDD7-4B4D-A39C-9B0121C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A2C14A85-E7A9-4E1D-809F-20F5CFA7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Line 16">
              <a:extLst>
                <a:ext uri="{FF2B5EF4-FFF2-40B4-BE49-F238E27FC236}">
                  <a16:creationId xmlns:a16="http://schemas.microsoft.com/office/drawing/2014/main" id="{F3D51E32-9399-4B7F-8D91-BF9A068B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9969F9D2-502D-4C1D-ABA5-02B1BF2A0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4AE555C6-5623-478A-BF35-63E9929A3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A3D3AED4-A69E-4301-9BB4-436DC5F0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C3B8082C-2D81-48D7-8B45-85B7C892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Rectangle 21">
              <a:extLst>
                <a:ext uri="{FF2B5EF4-FFF2-40B4-BE49-F238E27FC236}">
                  <a16:creationId xmlns:a16="http://schemas.microsoft.com/office/drawing/2014/main" id="{9AD35461-BA86-408B-8A29-244EB2F2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4" name="Freeform 22">
              <a:extLst>
                <a:ext uri="{FF2B5EF4-FFF2-40B4-BE49-F238E27FC236}">
                  <a16:creationId xmlns:a16="http://schemas.microsoft.com/office/drawing/2014/main" id="{F238E495-B6C6-4857-899B-CDD58483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23">
              <a:extLst>
                <a:ext uri="{FF2B5EF4-FFF2-40B4-BE49-F238E27FC236}">
                  <a16:creationId xmlns:a16="http://schemas.microsoft.com/office/drawing/2014/main" id="{E20A751E-054C-4EC2-8DA3-0EC923A65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24">
              <a:extLst>
                <a:ext uri="{FF2B5EF4-FFF2-40B4-BE49-F238E27FC236}">
                  <a16:creationId xmlns:a16="http://schemas.microsoft.com/office/drawing/2014/main" id="{B6E8E701-3D21-4E5C-AB6E-9A7404697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25">
              <a:extLst>
                <a:ext uri="{FF2B5EF4-FFF2-40B4-BE49-F238E27FC236}">
                  <a16:creationId xmlns:a16="http://schemas.microsoft.com/office/drawing/2014/main" id="{431BDA41-D09D-4984-B888-756F5F81B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26">
              <a:extLst>
                <a:ext uri="{FF2B5EF4-FFF2-40B4-BE49-F238E27FC236}">
                  <a16:creationId xmlns:a16="http://schemas.microsoft.com/office/drawing/2014/main" id="{0DC943D2-20E4-4C00-82D2-D405A7C00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27">
              <a:extLst>
                <a:ext uri="{FF2B5EF4-FFF2-40B4-BE49-F238E27FC236}">
                  <a16:creationId xmlns:a16="http://schemas.microsoft.com/office/drawing/2014/main" id="{4BC34A74-80A2-4DE1-8ADC-BBD170903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28">
              <a:extLst>
                <a:ext uri="{FF2B5EF4-FFF2-40B4-BE49-F238E27FC236}">
                  <a16:creationId xmlns:a16="http://schemas.microsoft.com/office/drawing/2014/main" id="{C6C3CA25-431F-4E26-952D-4AA9C4C7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29">
              <a:extLst>
                <a:ext uri="{FF2B5EF4-FFF2-40B4-BE49-F238E27FC236}">
                  <a16:creationId xmlns:a16="http://schemas.microsoft.com/office/drawing/2014/main" id="{776D1836-82AE-40EF-9829-C6B8D2CF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0">
              <a:extLst>
                <a:ext uri="{FF2B5EF4-FFF2-40B4-BE49-F238E27FC236}">
                  <a16:creationId xmlns:a16="http://schemas.microsoft.com/office/drawing/2014/main" id="{9A8E397E-ADF9-45C1-98F4-3F5A86378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31">
              <a:extLst>
                <a:ext uri="{FF2B5EF4-FFF2-40B4-BE49-F238E27FC236}">
                  <a16:creationId xmlns:a16="http://schemas.microsoft.com/office/drawing/2014/main" id="{DE07CFD9-357F-40BC-A792-CE874BFE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413" y="1082673"/>
            <a:ext cx="2869416" cy="4708528"/>
          </a:xfrm>
        </p:spPr>
        <p:txBody>
          <a:bodyPr>
            <a:normAutofit/>
          </a:bodyPr>
          <a:lstStyle/>
          <a:p>
            <a:pPr algn="r"/>
            <a:r>
              <a:rPr lang="hu-HU" sz="4000" dirty="0"/>
              <a:t>3. találkozó - </a:t>
            </a:r>
            <a:r>
              <a:rPr lang="hu-HU" sz="4000" dirty="0" err="1"/>
              <a:t>kiss</a:t>
            </a:r>
            <a:r>
              <a:rPr lang="hu-HU" sz="4000" dirty="0"/>
              <a:t> </a:t>
            </a:r>
            <a:r>
              <a:rPr lang="hu-HU" sz="4000" dirty="0" err="1"/>
              <a:t>brigi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85ECEC0-FF5D-4348-92C7-1EA7C61E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97763" y="1082673"/>
            <a:ext cx="6248653" cy="4708528"/>
          </a:xfrm>
        </p:spPr>
        <p:txBody>
          <a:bodyPr anchor="ctr">
            <a:normAutofit/>
          </a:bodyPr>
          <a:lstStyle/>
          <a:p>
            <a:endParaRPr lang="hu-HU" sz="2800" dirty="0"/>
          </a:p>
          <a:p>
            <a:r>
              <a:rPr lang="hu-HU" sz="2800" dirty="0"/>
              <a:t>Virtuális idegenvezetés - előkészületek</a:t>
            </a:r>
            <a:endParaRPr lang="hu-HU" dirty="0"/>
          </a:p>
          <a:p>
            <a:r>
              <a:rPr lang="hu-HU" sz="2800" dirty="0"/>
              <a:t>Daltanulás</a:t>
            </a:r>
          </a:p>
          <a:p>
            <a:r>
              <a:rPr lang="hu-HU" sz="2800" dirty="0"/>
              <a:t>Találkozó</a:t>
            </a:r>
          </a:p>
          <a:p>
            <a:endParaRPr lang="hu-HU" sz="2800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4E035BE-9FF4-43D3-BC25-CF582D7F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1">
              <a:alpha val="60000"/>
            </a:schemeClr>
          </a:solidFill>
        </p:grpSpPr>
        <p:sp>
          <p:nvSpPr>
            <p:cNvPr id="78" name="Freeform 32">
              <a:extLst>
                <a:ext uri="{FF2B5EF4-FFF2-40B4-BE49-F238E27FC236}">
                  <a16:creationId xmlns:a16="http://schemas.microsoft.com/office/drawing/2014/main" id="{F98BCEB2-EC20-4E84-A994-0AC37292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33">
              <a:extLst>
                <a:ext uri="{FF2B5EF4-FFF2-40B4-BE49-F238E27FC236}">
                  <a16:creationId xmlns:a16="http://schemas.microsoft.com/office/drawing/2014/main" id="{7A2E1821-AEDF-417E-9F17-83379E9C0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34">
              <a:extLst>
                <a:ext uri="{FF2B5EF4-FFF2-40B4-BE49-F238E27FC236}">
                  <a16:creationId xmlns:a16="http://schemas.microsoft.com/office/drawing/2014/main" id="{CB3734E2-8292-4B47-B6AB-0E5A058DE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35">
              <a:extLst>
                <a:ext uri="{FF2B5EF4-FFF2-40B4-BE49-F238E27FC236}">
                  <a16:creationId xmlns:a16="http://schemas.microsoft.com/office/drawing/2014/main" id="{A0B09C51-29AB-45C0-B707-CCFB9DF2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510C0CED-AE1B-45AE-B5E1-57521E58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37">
              <a:extLst>
                <a:ext uri="{FF2B5EF4-FFF2-40B4-BE49-F238E27FC236}">
                  <a16:creationId xmlns:a16="http://schemas.microsoft.com/office/drawing/2014/main" id="{591F2327-4B45-41AA-B41C-7404B6A1E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38">
              <a:extLst>
                <a:ext uri="{FF2B5EF4-FFF2-40B4-BE49-F238E27FC236}">
                  <a16:creationId xmlns:a16="http://schemas.microsoft.com/office/drawing/2014/main" id="{5A63224C-41A0-42C0-96F6-0B2BE99A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39">
              <a:extLst>
                <a:ext uri="{FF2B5EF4-FFF2-40B4-BE49-F238E27FC236}">
                  <a16:creationId xmlns:a16="http://schemas.microsoft.com/office/drawing/2014/main" id="{A7C00B9F-C253-4776-9935-EC02254A4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40">
              <a:extLst>
                <a:ext uri="{FF2B5EF4-FFF2-40B4-BE49-F238E27FC236}">
                  <a16:creationId xmlns:a16="http://schemas.microsoft.com/office/drawing/2014/main" id="{5062D4AA-13F3-4064-8440-FFE8562D8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Rectangle 41">
              <a:extLst>
                <a:ext uri="{FF2B5EF4-FFF2-40B4-BE49-F238E27FC236}">
                  <a16:creationId xmlns:a16="http://schemas.microsoft.com/office/drawing/2014/main" id="{3E143B27-CB82-440B-879B-D25C1891C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40894337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38FA8-A477-43F8-8E11-9B4CFDBB4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virtuális</a:t>
            </a:r>
            <a:r>
              <a:rPr lang="en-US" dirty="0"/>
              <a:t> </a:t>
            </a:r>
            <a:r>
              <a:rPr lang="en-US" dirty="0" err="1"/>
              <a:t>idegenvzetés</a:t>
            </a:r>
            <a:r>
              <a:rPr lang="en-US" dirty="0"/>
              <a:t> </a:t>
            </a:r>
            <a:r>
              <a:rPr lang="en-US" dirty="0" err="1"/>
              <a:t>előkészületei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24876-713A-4821-A876-B5954D2AD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Számomra</a:t>
            </a:r>
            <a:r>
              <a:rPr lang="en-US" dirty="0"/>
              <a:t> </a:t>
            </a:r>
            <a:r>
              <a:rPr lang="en-US" dirty="0" err="1"/>
              <a:t>hatalmas</a:t>
            </a:r>
            <a:r>
              <a:rPr lang="en-US" dirty="0"/>
              <a:t> </a:t>
            </a:r>
            <a:r>
              <a:rPr lang="en-US" dirty="0" err="1"/>
              <a:t>élvezet</a:t>
            </a:r>
            <a:r>
              <a:rPr lang="en-US" dirty="0"/>
              <a:t> volt </a:t>
            </a:r>
            <a:r>
              <a:rPr lang="en-US" dirty="0" err="1"/>
              <a:t>ezt</a:t>
            </a:r>
            <a:r>
              <a:rPr lang="en-US" dirty="0"/>
              <a:t> a </a:t>
            </a:r>
            <a:r>
              <a:rPr lang="en-US" dirty="0" err="1"/>
              <a:t>bemutatót</a:t>
            </a:r>
            <a:r>
              <a:rPr lang="en-US" dirty="0"/>
              <a:t> </a:t>
            </a:r>
            <a:r>
              <a:rPr lang="en-US" dirty="0" err="1"/>
              <a:t>elkészíteni</a:t>
            </a:r>
          </a:p>
          <a:p>
            <a:r>
              <a:rPr lang="en-US" dirty="0" err="1"/>
              <a:t>Első</a:t>
            </a:r>
            <a:r>
              <a:rPr lang="en-US" dirty="0"/>
              <a:t> </a:t>
            </a:r>
            <a:r>
              <a:rPr lang="en-US" dirty="0" err="1"/>
              <a:t>lépésként</a:t>
            </a:r>
            <a:r>
              <a:rPr lang="en-US" dirty="0"/>
              <a:t> </a:t>
            </a:r>
            <a:r>
              <a:rPr lang="en-US" dirty="0" err="1"/>
              <a:t>felosztottuk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ki,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milyen</a:t>
            </a:r>
            <a:r>
              <a:rPr lang="en-US" dirty="0"/>
              <a:t> </a:t>
            </a:r>
            <a:r>
              <a:rPr lang="en-US" dirty="0" err="1"/>
              <a:t>várost</a:t>
            </a:r>
            <a:r>
              <a:rPr lang="en-US" dirty="0"/>
              <a:t> (</a:t>
            </a:r>
            <a:r>
              <a:rPr lang="en-US" dirty="0" err="1"/>
              <a:t>természeti</a:t>
            </a:r>
            <a:r>
              <a:rPr lang="en-US" dirty="0"/>
              <a:t> </a:t>
            </a:r>
            <a:r>
              <a:rPr lang="en-US" dirty="0" err="1"/>
              <a:t>kincset</a:t>
            </a:r>
            <a:r>
              <a:rPr lang="en-US" dirty="0"/>
              <a:t>/</a:t>
            </a:r>
            <a:r>
              <a:rPr lang="en-US" dirty="0" err="1"/>
              <a:t>örökséget</a:t>
            </a:r>
            <a:r>
              <a:rPr lang="en-US" dirty="0"/>
              <a:t>) fog </a:t>
            </a:r>
            <a:r>
              <a:rPr lang="en-US" dirty="0" err="1"/>
              <a:t>bemutatni</a:t>
            </a:r>
            <a:r>
              <a:rPr lang="en-US" dirty="0"/>
              <a:t> </a:t>
            </a:r>
            <a:r>
              <a:rPr lang="en-US" dirty="0" err="1"/>
              <a:t>pár</a:t>
            </a:r>
            <a:r>
              <a:rPr lang="en-US" dirty="0"/>
              <a:t> </a:t>
            </a:r>
            <a:r>
              <a:rPr lang="en-US" dirty="0" err="1"/>
              <a:t>diában</a:t>
            </a:r>
            <a:endParaRPr lang="en-US" dirty="0"/>
          </a:p>
          <a:p>
            <a:r>
              <a:rPr lang="en-US" dirty="0" err="1"/>
              <a:t>Mindezt</a:t>
            </a:r>
            <a:r>
              <a:rPr lang="en-US" dirty="0"/>
              <a:t> </a:t>
            </a:r>
            <a:r>
              <a:rPr lang="en-US" dirty="0" err="1"/>
              <a:t>angolul</a:t>
            </a:r>
            <a:r>
              <a:rPr lang="en-US" dirty="0"/>
              <a:t> </a:t>
            </a:r>
            <a:r>
              <a:rPr lang="en-US" dirty="0" err="1"/>
              <a:t>kellett</a:t>
            </a:r>
            <a:r>
              <a:rPr lang="en-US" dirty="0"/>
              <a:t> </a:t>
            </a:r>
            <a:r>
              <a:rPr lang="en-US" dirty="0" err="1"/>
              <a:t>bemutatnunk</a:t>
            </a:r>
          </a:p>
          <a:p>
            <a:r>
              <a:rPr lang="en-US" dirty="0"/>
              <a:t>Az </a:t>
            </a:r>
            <a:r>
              <a:rPr lang="en-US" dirty="0" err="1"/>
              <a:t>én</a:t>
            </a:r>
            <a:r>
              <a:rPr lang="en-US" dirty="0"/>
              <a:t> </a:t>
            </a:r>
            <a:r>
              <a:rPr lang="en-US" dirty="0" err="1"/>
              <a:t>feladatom</a:t>
            </a:r>
            <a:r>
              <a:rPr lang="en-US" dirty="0"/>
              <a:t> </a:t>
            </a:r>
            <a:r>
              <a:rPr lang="en-US" dirty="0" err="1"/>
              <a:t>Hajdúszoboszló</a:t>
            </a:r>
            <a:r>
              <a:rPr lang="en-US" dirty="0"/>
              <a:t> </a:t>
            </a:r>
            <a:r>
              <a:rPr lang="en-US" dirty="0" err="1"/>
              <a:t>megismertetése</a:t>
            </a:r>
            <a:r>
              <a:rPr lang="en-US" dirty="0"/>
              <a:t> volt a </a:t>
            </a:r>
            <a:r>
              <a:rPr lang="en-US" dirty="0" err="1"/>
              <a:t>külföldi</a:t>
            </a:r>
            <a:r>
              <a:rPr lang="en-US" dirty="0"/>
              <a:t> </a:t>
            </a:r>
            <a:r>
              <a:rPr lang="en-US" dirty="0" err="1"/>
              <a:t>diákokkal</a:t>
            </a:r>
          </a:p>
          <a:p>
            <a:r>
              <a:rPr lang="en-US" dirty="0"/>
              <a:t>A </a:t>
            </a:r>
            <a:r>
              <a:rPr lang="en-US" dirty="0" err="1"/>
              <a:t>következő</a:t>
            </a:r>
            <a:r>
              <a:rPr lang="en-US" dirty="0"/>
              <a:t> </a:t>
            </a:r>
            <a:r>
              <a:rPr lang="en-US" dirty="0" err="1"/>
              <a:t>diában</a:t>
            </a:r>
            <a:r>
              <a:rPr lang="en-US" dirty="0"/>
              <a:t> </a:t>
            </a:r>
            <a:r>
              <a:rPr lang="en-US" dirty="0" err="1"/>
              <a:t>láthattok</a:t>
            </a:r>
            <a:r>
              <a:rPr lang="en-US" dirty="0"/>
              <a:t> </a:t>
            </a:r>
            <a:r>
              <a:rPr lang="en-US" dirty="0" err="1"/>
              <a:t>pár</a:t>
            </a:r>
            <a:r>
              <a:rPr lang="en-US" dirty="0"/>
              <a:t> </a:t>
            </a:r>
            <a:r>
              <a:rPr lang="en-US" dirty="0" err="1"/>
              <a:t>képet</a:t>
            </a:r>
            <a:r>
              <a:rPr lang="en-US" dirty="0"/>
              <a:t> </a:t>
            </a:r>
            <a:r>
              <a:rPr lang="en-US" dirty="0" err="1"/>
              <a:t>ebből</a:t>
            </a:r>
            <a:r>
              <a:rPr lang="en-US" dirty="0"/>
              <a:t> a </a:t>
            </a:r>
            <a:r>
              <a:rPr lang="en-US" dirty="0" err="1"/>
              <a:t>bemutatóból</a:t>
            </a:r>
          </a:p>
        </p:txBody>
      </p:sp>
    </p:spTree>
    <p:extLst>
      <p:ext uri="{BB962C8B-B14F-4D97-AF65-F5344CB8AC3E}">
        <p14:creationId xmlns:p14="http://schemas.microsoft.com/office/powerpoint/2010/main" val="1657344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2E798-E17A-48B1-A81C-0D3B1A50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80CEF7D-192D-4E60-B464-109D589D9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415" y="382462"/>
            <a:ext cx="5762625" cy="3238500"/>
          </a:xfrm>
        </p:spPr>
      </p:pic>
      <p:pic>
        <p:nvPicPr>
          <p:cNvPr id="7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69AEF81-9602-401C-96E3-2A5ECF7BF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044" y="3433536"/>
            <a:ext cx="57626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2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47DF2-29FB-43C4-8E76-E46ADC5B3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Daltanulás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80961-6C02-4307-96D6-B053CB24D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 </a:t>
            </a:r>
            <a:r>
              <a:rPr lang="en-US" dirty="0" err="1"/>
              <a:t>találkozó</a:t>
            </a:r>
            <a:r>
              <a:rPr lang="en-US" dirty="0"/>
              <a:t> </a:t>
            </a:r>
            <a:r>
              <a:rPr lang="en-US" dirty="0" err="1"/>
              <a:t>folyamán</a:t>
            </a:r>
            <a:r>
              <a:rPr lang="en-US" dirty="0"/>
              <a:t> </a:t>
            </a:r>
            <a:r>
              <a:rPr lang="en-US" dirty="0" err="1"/>
              <a:t>sor</a:t>
            </a:r>
            <a:r>
              <a:rPr lang="en-US" dirty="0"/>
              <a:t> </a:t>
            </a:r>
            <a:r>
              <a:rPr lang="en-US" dirty="0" err="1"/>
              <a:t>került</a:t>
            </a:r>
            <a:r>
              <a:rPr lang="en-US" dirty="0"/>
              <a:t> </a:t>
            </a:r>
            <a:r>
              <a:rPr lang="en-US" dirty="0" err="1"/>
              <a:t>arra</a:t>
            </a:r>
            <a:r>
              <a:rPr lang="en-US" dirty="0"/>
              <a:t> is,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tanulhassunk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idegen</a:t>
            </a:r>
            <a:r>
              <a:rPr lang="en-US" dirty="0"/>
              <a:t> </a:t>
            </a:r>
            <a:r>
              <a:rPr lang="en-US" dirty="0" err="1"/>
              <a:t>nyelvű</a:t>
            </a:r>
            <a:r>
              <a:rPr lang="en-US" dirty="0"/>
              <a:t> </a:t>
            </a:r>
            <a:r>
              <a:rPr lang="en-US" dirty="0" err="1"/>
              <a:t>ikonikus</a:t>
            </a:r>
            <a:r>
              <a:rPr lang="en-US" dirty="0"/>
              <a:t> </a:t>
            </a:r>
            <a:r>
              <a:rPr lang="en-US" dirty="0" err="1"/>
              <a:t>dalt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mi is </a:t>
            </a:r>
            <a:r>
              <a:rPr lang="en-US" dirty="0" err="1"/>
              <a:t>tanítsunk</a:t>
            </a:r>
            <a:r>
              <a:rPr lang="en-US" dirty="0"/>
              <a:t> </a:t>
            </a:r>
            <a:r>
              <a:rPr lang="en-US" dirty="0" err="1"/>
              <a:t>egyet</a:t>
            </a:r>
            <a:r>
              <a:rPr lang="en-US" dirty="0"/>
              <a:t>.</a:t>
            </a:r>
          </a:p>
          <a:p>
            <a:r>
              <a:rPr lang="en-US" dirty="0"/>
              <a:t>A mi </a:t>
            </a:r>
            <a:r>
              <a:rPr lang="en-US" dirty="0" err="1"/>
              <a:t>válsztásunk</a:t>
            </a:r>
            <a:r>
              <a:rPr lang="en-US" dirty="0"/>
              <a:t> a Tavaszi </a:t>
            </a:r>
            <a:r>
              <a:rPr lang="en-US" dirty="0" err="1"/>
              <a:t>szél</a:t>
            </a:r>
            <a:r>
              <a:rPr lang="en-US" dirty="0"/>
              <a:t> </a:t>
            </a:r>
            <a:r>
              <a:rPr lang="en-US" dirty="0" err="1"/>
              <a:t>című</a:t>
            </a:r>
            <a:r>
              <a:rPr lang="en-US" dirty="0"/>
              <a:t> </a:t>
            </a:r>
            <a:r>
              <a:rPr lang="en-US" dirty="0" err="1"/>
              <a:t>dalra</a:t>
            </a:r>
            <a:r>
              <a:rPr lang="en-US" dirty="0"/>
              <a:t> </a:t>
            </a:r>
            <a:r>
              <a:rPr lang="en-US" dirty="0" err="1"/>
              <a:t>esett</a:t>
            </a:r>
            <a:r>
              <a:rPr lang="en-US" dirty="0"/>
              <a:t>, </a:t>
            </a:r>
            <a:r>
              <a:rPr lang="en-US" dirty="0" err="1"/>
              <a:t>hiszen</a:t>
            </a:r>
            <a:r>
              <a:rPr lang="en-US" dirty="0"/>
              <a:t> </a:t>
            </a:r>
            <a:r>
              <a:rPr lang="en-US" dirty="0" err="1"/>
              <a:t>ez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elég</a:t>
            </a:r>
            <a:r>
              <a:rPr lang="en-US" dirty="0"/>
              <a:t> </a:t>
            </a:r>
            <a:r>
              <a:rPr lang="en-US" dirty="0" err="1"/>
              <a:t>népszerű</a:t>
            </a:r>
            <a:r>
              <a:rPr lang="en-US" dirty="0"/>
              <a:t> dal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dalszöveg</a:t>
            </a:r>
            <a:r>
              <a:rPr lang="en-US" dirty="0"/>
              <a:t> is </a:t>
            </a:r>
            <a:r>
              <a:rPr lang="en-US" dirty="0" err="1"/>
              <a:t>könnyen</a:t>
            </a:r>
            <a:r>
              <a:rPr lang="en-US" dirty="0"/>
              <a:t> </a:t>
            </a:r>
            <a:r>
              <a:rPr lang="en-US" dirty="0" err="1"/>
              <a:t>megtanulható</a:t>
            </a:r>
          </a:p>
          <a:p>
            <a:r>
              <a:rPr lang="en-US" dirty="0" err="1"/>
              <a:t>Ezt</a:t>
            </a:r>
            <a:r>
              <a:rPr lang="en-US" dirty="0"/>
              <a:t> a </a:t>
            </a:r>
            <a:r>
              <a:rPr lang="en-US" dirty="0" err="1"/>
              <a:t>találkozón</a:t>
            </a:r>
            <a:r>
              <a:rPr lang="en-US" dirty="0"/>
              <a:t> </a:t>
            </a:r>
            <a:r>
              <a:rPr lang="en-US" dirty="0" err="1"/>
              <a:t>tanítottuk</a:t>
            </a:r>
            <a:r>
              <a:rPr lang="en-US" dirty="0"/>
              <a:t> meg </a:t>
            </a:r>
            <a:r>
              <a:rPr lang="en-US" dirty="0" err="1"/>
              <a:t>egymásnak</a:t>
            </a:r>
            <a:r>
              <a:rPr lang="en-US" dirty="0"/>
              <a:t> </a:t>
            </a:r>
            <a:r>
              <a:rPr lang="en-US" dirty="0" err="1"/>
              <a:t>úgy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ismételtük</a:t>
            </a:r>
            <a:r>
              <a:rPr lang="en-US" dirty="0"/>
              <a:t> </a:t>
            </a:r>
            <a:r>
              <a:rPr lang="en-US" dirty="0" err="1"/>
              <a:t>egymás</a:t>
            </a:r>
            <a:r>
              <a:rPr lang="en-US" dirty="0"/>
              <a:t> </a:t>
            </a:r>
            <a:r>
              <a:rPr lang="en-US" dirty="0" err="1"/>
              <a:t>után</a:t>
            </a:r>
            <a:r>
              <a:rPr lang="en-US" dirty="0"/>
              <a:t> a </a:t>
            </a:r>
            <a:r>
              <a:rPr lang="en-US" dirty="0" err="1"/>
              <a:t>sorokat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ők</a:t>
            </a:r>
            <a:r>
              <a:rPr lang="en-US" dirty="0"/>
              <a:t> </a:t>
            </a:r>
            <a:r>
              <a:rPr lang="en-US" dirty="0" err="1"/>
              <a:t>visszamondták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1108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97F791-5FFA-4164-899F-EB52EA72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E28A1A9-FB81-4816-AAEA-C3B430946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73AB25-A422-41AA-9737-5E04C1966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F0552B8-DE8C-40DF-B29F-1728E6A10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B62527-FF38-40B1-93B4-F81FC151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266" y="618518"/>
            <a:ext cx="2851417" cy="147857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A </a:t>
            </a:r>
            <a:r>
              <a:rPr lang="en-US" sz="3200" dirty="0" err="1">
                <a:solidFill>
                  <a:srgbClr val="FFFFFF"/>
                </a:solidFill>
              </a:rPr>
              <a:t>daltanulás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pillanataiban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C719A8C-4B4A-4E4F-8535-6548BDDD6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620" y="2249487"/>
            <a:ext cx="2862444" cy="39573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A </a:t>
            </a:r>
            <a:r>
              <a:rPr lang="en-US" sz="2800" dirty="0" err="1">
                <a:solidFill>
                  <a:srgbClr val="FFFFFF"/>
                </a:solidFill>
              </a:rPr>
              <a:t>tanítást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segítették</a:t>
            </a:r>
            <a:r>
              <a:rPr lang="en-US" sz="2800" dirty="0">
                <a:solidFill>
                  <a:srgbClr val="FFFFFF"/>
                </a:solidFill>
              </a:rPr>
              <a:t> Ercse Gergő, Tamássy Boglárka </a:t>
            </a:r>
            <a:r>
              <a:rPr lang="en-US" sz="2800" err="1">
                <a:solidFill>
                  <a:srgbClr val="FFFFFF"/>
                </a:solidFill>
              </a:rPr>
              <a:t>és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err="1">
                <a:solidFill>
                  <a:srgbClr val="FFFFFF"/>
                </a:solidFill>
              </a:rPr>
              <a:t>Kircsi</a:t>
            </a:r>
            <a:r>
              <a:rPr lang="en-US" sz="2800" dirty="0">
                <a:solidFill>
                  <a:srgbClr val="FFFFFF"/>
                </a:solidFill>
              </a:rPr>
              <a:t> Dorottya Réka </a:t>
            </a:r>
            <a:r>
              <a:rPr lang="en-US" sz="2800" err="1">
                <a:solidFill>
                  <a:srgbClr val="FFFFFF"/>
                </a:solidFill>
              </a:rPr>
              <a:t>tanulók</a:t>
            </a:r>
            <a:endParaRPr lang="en-US" sz="2800">
              <a:solidFill>
                <a:srgbClr val="FFFFFF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D0D387-1584-4477-B5F8-52B50D4F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22C90122-8CF0-4164-B596-168DE41D3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E74D534E-37A6-4D27-9C47-0B2F05278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1C1C156E-D2E0-468A-9B19-79521D69B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14C97F11-4F6C-4DFF-89BC-3AEA5B7FF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773C2106-77CE-42E1-839F-925EAEBB2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E2807D33-BD1F-4B09-8D93-63C06DB3C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84BDF3E8-157B-47D1-AF8E-FE1EFF061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68B482B5-E0FD-406A-99B2-297DF3335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B8750F30-12E8-410B-8709-78F1EF3BB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B2D030A-4700-4CC4-A971-F119F8372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B4E516DB-F66E-4E88-8CAA-67153F561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Line 16">
              <a:extLst>
                <a:ext uri="{FF2B5EF4-FFF2-40B4-BE49-F238E27FC236}">
                  <a16:creationId xmlns:a16="http://schemas.microsoft.com/office/drawing/2014/main" id="{DF749FDD-DD56-4DC9-A379-77E110698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6AD95087-E0AF-45D3-B824-EFFCBBECD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2D21010F-3DE2-4881-B9D5-3415C4E05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2AFDF4BC-8E99-4A2C-9EF2-4B98A05C2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BB8EAEE8-22EA-4103-A02E-5043474C4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Rectangle 21">
              <a:extLst>
                <a:ext uri="{FF2B5EF4-FFF2-40B4-BE49-F238E27FC236}">
                  <a16:creationId xmlns:a16="http://schemas.microsoft.com/office/drawing/2014/main" id="{7148ABD2-E447-429F-B97E-86494051C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99900F4A-F8CA-456E-9FA0-34572621C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DF5CD0A9-E49B-4968-886B-41C1A66D2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4">
              <a:extLst>
                <a:ext uri="{FF2B5EF4-FFF2-40B4-BE49-F238E27FC236}">
                  <a16:creationId xmlns:a16="http://schemas.microsoft.com/office/drawing/2014/main" id="{7E462582-7383-4272-A323-85C9D137C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5">
              <a:extLst>
                <a:ext uri="{FF2B5EF4-FFF2-40B4-BE49-F238E27FC236}">
                  <a16:creationId xmlns:a16="http://schemas.microsoft.com/office/drawing/2014/main" id="{CB472F67-7C37-4D80-B346-DE30D44B5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6">
              <a:extLst>
                <a:ext uri="{FF2B5EF4-FFF2-40B4-BE49-F238E27FC236}">
                  <a16:creationId xmlns:a16="http://schemas.microsoft.com/office/drawing/2014/main" id="{19A8AE83-358F-4D4E-91C7-F09E35097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7">
              <a:extLst>
                <a:ext uri="{FF2B5EF4-FFF2-40B4-BE49-F238E27FC236}">
                  <a16:creationId xmlns:a16="http://schemas.microsoft.com/office/drawing/2014/main" id="{C4B79436-9285-45DE-A9FB-B3DD75073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8">
              <a:extLst>
                <a:ext uri="{FF2B5EF4-FFF2-40B4-BE49-F238E27FC236}">
                  <a16:creationId xmlns:a16="http://schemas.microsoft.com/office/drawing/2014/main" id="{B0BF8BF3-C90A-483A-B61E-13D2C41FB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31011274-F329-444B-9B06-69DD2EC44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DB8B1D39-5B9A-4B4E-849B-A5821A246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336ECD63-75C2-4A32-A31B-30BB30972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" name="Picture 4" descr="A picture containing text, wall, monitor, screen&#10;&#10;Description automatically generated">
            <a:extLst>
              <a:ext uri="{FF2B5EF4-FFF2-40B4-BE49-F238E27FC236}">
                <a16:creationId xmlns:a16="http://schemas.microsoft.com/office/drawing/2014/main" id="{3866D71B-35BA-4276-949C-7D03B42DF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78" y="1501861"/>
            <a:ext cx="6844045" cy="384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83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926CA-74FB-4E03-88B7-19D2274CD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találkozás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8D8CA-0070-43F1-A27A-B996A7CA2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/>
              <a:t>Szerintem</a:t>
            </a:r>
            <a:r>
              <a:rPr lang="en-US" dirty="0"/>
              <a:t> </a:t>
            </a:r>
            <a:r>
              <a:rPr lang="en-US" err="1"/>
              <a:t>nem</a:t>
            </a:r>
            <a:r>
              <a:rPr lang="en-US" dirty="0"/>
              <a:t> </a:t>
            </a:r>
            <a:r>
              <a:rPr lang="en-US" err="1"/>
              <a:t>meglepő</a:t>
            </a:r>
            <a:r>
              <a:rPr lang="en-US" dirty="0"/>
              <a:t>, </a:t>
            </a:r>
            <a:r>
              <a:rPr lang="en-US" err="1"/>
              <a:t>hogy</a:t>
            </a:r>
            <a:r>
              <a:rPr lang="en-US" dirty="0"/>
              <a:t> </a:t>
            </a:r>
            <a:r>
              <a:rPr lang="en-US" err="1"/>
              <a:t>ez</a:t>
            </a:r>
            <a:r>
              <a:rPr lang="en-US" dirty="0"/>
              <a:t> volt </a:t>
            </a:r>
            <a:r>
              <a:rPr lang="en-US" err="1"/>
              <a:t>az</a:t>
            </a:r>
            <a:r>
              <a:rPr lang="en-US" dirty="0"/>
              <a:t> </a:t>
            </a:r>
            <a:r>
              <a:rPr lang="en-US" err="1"/>
              <a:t>egyik</a:t>
            </a:r>
            <a:r>
              <a:rPr lang="en-US" dirty="0"/>
              <a:t> legizgalmasabb </a:t>
            </a:r>
            <a:r>
              <a:rPr lang="en-US"/>
              <a:t>része a  projektnek, a kirándulások után</a:t>
            </a:r>
          </a:p>
          <a:p>
            <a:pPr marL="0" indent="0">
              <a:buNone/>
            </a:pPr>
            <a:r>
              <a:rPr lang="en-US"/>
              <a:t>Ez volt az első alkalom, amikor először találkozhattunk, </a:t>
            </a:r>
            <a:r>
              <a:rPr lang="en-US" dirty="0"/>
              <a:t>úgymond személyesen a </a:t>
            </a:r>
            <a:r>
              <a:rPr lang="en-US"/>
              <a:t>többi taggal, és megmutathattuk egymásnak, hogy milyen a hazánk</a:t>
            </a:r>
          </a:p>
        </p:txBody>
      </p:sp>
    </p:spTree>
    <p:extLst>
      <p:ext uri="{BB962C8B-B14F-4D97-AF65-F5344CB8AC3E}">
        <p14:creationId xmlns:p14="http://schemas.microsoft.com/office/powerpoint/2010/main" val="22977824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A50F4-571A-44B9-8F04-8E04427D9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</a:rPr>
              <a:t>Társasjáték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err="1">
                <a:solidFill>
                  <a:srgbClr val="FFFFFF"/>
                </a:solidFill>
              </a:rPr>
              <a:t>térképek</a:t>
            </a:r>
            <a:endParaRPr lang="en-US" sz="5400" dirty="0" err="1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3FA81B37-0F1B-4A0B-B4EB-696B08B62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02" y="1065432"/>
            <a:ext cx="3747993" cy="2648310"/>
          </a:xfrm>
          <a:prstGeom prst="rect">
            <a:avLst/>
          </a:prstGeom>
        </p:spPr>
      </p:pic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0226D60A-D12E-45DC-866B-1D2793AAA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729" y="1006742"/>
            <a:ext cx="3824093" cy="2599614"/>
          </a:xfrm>
          <a:prstGeom prst="rect">
            <a:avLst/>
          </a:prstGeom>
        </p:spPr>
      </p:pic>
      <p:pic>
        <p:nvPicPr>
          <p:cNvPr id="6" name="Picture 6" descr="Map&#10;&#10;Description automatically generated">
            <a:extLst>
              <a:ext uri="{FF2B5EF4-FFF2-40B4-BE49-F238E27FC236}">
                <a16:creationId xmlns:a16="http://schemas.microsoft.com/office/drawing/2014/main" id="{CC9167EB-71F9-4484-AA98-8E3B5EEE5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186" y="615326"/>
            <a:ext cx="3677916" cy="3280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FA21C0-7F30-41E4-9439-6D26009F0310}"/>
              </a:ext>
            </a:extLst>
          </p:cNvPr>
          <p:cNvSpPr txBox="1"/>
          <p:nvPr/>
        </p:nvSpPr>
        <p:spPr>
          <a:xfrm>
            <a:off x="494323" y="3708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Magyarország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8782CA-7A11-4D9F-A43B-7A635FD7C2FD}"/>
              </a:ext>
            </a:extLst>
          </p:cNvPr>
          <p:cNvSpPr txBox="1"/>
          <p:nvPr/>
        </p:nvSpPr>
        <p:spPr>
          <a:xfrm>
            <a:off x="4548553" y="381586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/>
              <a:t>Szlovénia</a:t>
            </a:r>
            <a:endParaRPr lang="en-US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3782AA-3731-47C8-BBC1-7A43C2C7E28D}"/>
              </a:ext>
            </a:extLst>
          </p:cNvPr>
          <p:cNvSpPr txBox="1"/>
          <p:nvPr/>
        </p:nvSpPr>
        <p:spPr>
          <a:xfrm>
            <a:off x="8768861" y="389401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cs typeface="Calibri"/>
              </a:rPr>
              <a:t>Lengyelország</a:t>
            </a:r>
            <a:endParaRPr lang="en-US" err="1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DABA36C-45A0-4E9D-BB8F-A7665992A7A2}"/>
              </a:ext>
            </a:extLst>
          </p:cNvPr>
          <p:cNvSpPr/>
          <p:nvPr/>
        </p:nvSpPr>
        <p:spPr>
          <a:xfrm>
            <a:off x="467213" y="1629751"/>
            <a:ext cx="644768" cy="57638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0AA3EC-3819-4D3F-9C63-5D5FB8C78D49}"/>
              </a:ext>
            </a:extLst>
          </p:cNvPr>
          <p:cNvSpPr/>
          <p:nvPr/>
        </p:nvSpPr>
        <p:spPr>
          <a:xfrm>
            <a:off x="10109443" y="3417520"/>
            <a:ext cx="644768" cy="57638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98A8E6F-88C5-41A5-AFE0-A2DCBD179D4E}"/>
              </a:ext>
            </a:extLst>
          </p:cNvPr>
          <p:cNvSpPr/>
          <p:nvPr/>
        </p:nvSpPr>
        <p:spPr>
          <a:xfrm>
            <a:off x="9493981" y="3173289"/>
            <a:ext cx="644768" cy="57638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183D6C-AFF6-4BDE-A62E-65AA7ADC74FF}"/>
              </a:ext>
            </a:extLst>
          </p:cNvPr>
          <p:cNvSpPr/>
          <p:nvPr/>
        </p:nvSpPr>
        <p:spPr>
          <a:xfrm>
            <a:off x="7510828" y="838443"/>
            <a:ext cx="644768" cy="57638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AF8BE0C-3B62-4367-8530-657EAAD08CA2}"/>
              </a:ext>
            </a:extLst>
          </p:cNvPr>
          <p:cNvSpPr/>
          <p:nvPr/>
        </p:nvSpPr>
        <p:spPr>
          <a:xfrm>
            <a:off x="2401520" y="1170596"/>
            <a:ext cx="644768" cy="57638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D32D24-6846-421A-99A9-52A1A1B14210}"/>
              </a:ext>
            </a:extLst>
          </p:cNvPr>
          <p:cNvSpPr/>
          <p:nvPr/>
        </p:nvSpPr>
        <p:spPr>
          <a:xfrm>
            <a:off x="1547934" y="1889857"/>
            <a:ext cx="566615" cy="54707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9A6BFAE-7B1D-46F5-A03E-6E8BA78F2121}"/>
              </a:ext>
            </a:extLst>
          </p:cNvPr>
          <p:cNvSpPr/>
          <p:nvPr/>
        </p:nvSpPr>
        <p:spPr>
          <a:xfrm>
            <a:off x="2827702" y="1860549"/>
            <a:ext cx="566615" cy="54707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7589A38-4A41-40B7-8343-C8C9D8D22A9D}"/>
              </a:ext>
            </a:extLst>
          </p:cNvPr>
          <p:cNvSpPr/>
          <p:nvPr/>
        </p:nvSpPr>
        <p:spPr>
          <a:xfrm>
            <a:off x="4937856" y="2339241"/>
            <a:ext cx="566615" cy="54707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BD0D33-EFB7-4A03-8008-D1DD31703481}"/>
              </a:ext>
            </a:extLst>
          </p:cNvPr>
          <p:cNvSpPr/>
          <p:nvPr/>
        </p:nvSpPr>
        <p:spPr>
          <a:xfrm>
            <a:off x="6842856" y="1127856"/>
            <a:ext cx="566615" cy="54707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98D3ABA-429C-4D3D-AF3B-BD7BD816203F}"/>
              </a:ext>
            </a:extLst>
          </p:cNvPr>
          <p:cNvSpPr/>
          <p:nvPr/>
        </p:nvSpPr>
        <p:spPr>
          <a:xfrm>
            <a:off x="9324241" y="522165"/>
            <a:ext cx="566615" cy="54707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4C4F3F8-D723-4464-B197-DA1AABD913DC}"/>
              </a:ext>
            </a:extLst>
          </p:cNvPr>
          <p:cNvSpPr/>
          <p:nvPr/>
        </p:nvSpPr>
        <p:spPr>
          <a:xfrm>
            <a:off x="10623548" y="1655395"/>
            <a:ext cx="566615" cy="54707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26E52B4-F4DA-4638-A74B-73F328F1B43C}"/>
              </a:ext>
            </a:extLst>
          </p:cNvPr>
          <p:cNvSpPr/>
          <p:nvPr/>
        </p:nvSpPr>
        <p:spPr>
          <a:xfrm>
            <a:off x="9929933" y="1987549"/>
            <a:ext cx="566615" cy="54707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A3E64A3-995C-43A5-BE84-3CF5C01C7721}"/>
              </a:ext>
            </a:extLst>
          </p:cNvPr>
          <p:cNvSpPr/>
          <p:nvPr/>
        </p:nvSpPr>
        <p:spPr>
          <a:xfrm>
            <a:off x="10144856" y="2993779"/>
            <a:ext cx="566615" cy="54707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BFD2B35-FF76-45DD-BDA0-03F469DA1922}"/>
              </a:ext>
            </a:extLst>
          </p:cNvPr>
          <p:cNvSpPr/>
          <p:nvPr/>
        </p:nvSpPr>
        <p:spPr>
          <a:xfrm>
            <a:off x="9705241" y="2788626"/>
            <a:ext cx="566615" cy="54707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70C0502-2BB9-4B9B-B7DC-33FBCFCF341A}"/>
              </a:ext>
            </a:extLst>
          </p:cNvPr>
          <p:cNvSpPr/>
          <p:nvPr/>
        </p:nvSpPr>
        <p:spPr>
          <a:xfrm>
            <a:off x="10936164" y="3198933"/>
            <a:ext cx="566615" cy="54707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1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6" grpId="0" animBg="1"/>
      <p:bldP spid="18" grpId="0" animBg="1"/>
      <p:bldP spid="19" grpId="0" animBg="1"/>
      <p:bldP spid="20" grpId="0" animBg="1"/>
      <p:bldP spid="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08F22-FF02-4F61-95A0-674296BDE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94" y="1138238"/>
            <a:ext cx="449788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Társasjáték</a:t>
            </a:r>
            <a:r>
              <a:rPr lang="en-US" sz="5400" dirty="0">
                <a:solidFill>
                  <a:schemeClr val="bg1"/>
                </a:solidFill>
              </a:rPr>
              <a:t> - </a:t>
            </a:r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Kérdések</a:t>
            </a:r>
            <a:endParaRPr lang="en-US" sz="5400" kern="1200" dirty="0" err="1">
              <a:solidFill>
                <a:schemeClr val="bg1"/>
              </a:solidFill>
              <a:latin typeface="+mj-lt"/>
              <a:cs typeface="Calibri Light"/>
            </a:endParaRPr>
          </a:p>
        </p:txBody>
      </p:sp>
      <p:pic>
        <p:nvPicPr>
          <p:cNvPr id="4" name="Picture 4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B94F571B-A83A-4108-9B45-507E98B04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393" y="2370552"/>
            <a:ext cx="4226030" cy="2111803"/>
          </a:xfrm>
          <a:prstGeom prst="rect">
            <a:avLst/>
          </a:prstGeom>
        </p:spPr>
      </p:pic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F33AC34B-C3A7-43E1-979C-7137B3C81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241" y="4883005"/>
            <a:ext cx="1724472" cy="170213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DF4CE6D-ECDD-4FF9-932D-66A832CE5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075" y="2517903"/>
            <a:ext cx="1764965" cy="1742162"/>
          </a:xfrm>
          <a:prstGeom prst="rect">
            <a:avLst/>
          </a:prstGeom>
        </p:spPr>
      </p:pic>
      <p:pic>
        <p:nvPicPr>
          <p:cNvPr id="5" name="Picture 5" descr="Graphical user interface, PowerPoint&#10;&#10;Description automatically generated">
            <a:extLst>
              <a:ext uri="{FF2B5EF4-FFF2-40B4-BE49-F238E27FC236}">
                <a16:creationId xmlns:a16="http://schemas.microsoft.com/office/drawing/2014/main" id="{7EF2D822-D6EB-4162-8331-0AEA71372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539" y="4707126"/>
            <a:ext cx="4187798" cy="206704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07E0DDD-C409-4DC4-A161-9DDEC1B9C8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0257" y="321732"/>
            <a:ext cx="1647868" cy="1617907"/>
          </a:xfrm>
          <a:prstGeom prst="rect">
            <a:avLst/>
          </a:prstGeom>
        </p:spPr>
      </p:pic>
      <p:pic>
        <p:nvPicPr>
          <p:cNvPr id="6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EB40F25-05B1-4D4E-8142-A1E96F6A0C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2824" y="78820"/>
            <a:ext cx="4196777" cy="2111277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D5FB560A-8D4E-4271-B792-471C01EA365F}"/>
              </a:ext>
            </a:extLst>
          </p:cNvPr>
          <p:cNvSpPr/>
          <p:nvPr/>
        </p:nvSpPr>
        <p:spPr>
          <a:xfrm>
            <a:off x="5264872" y="2795914"/>
            <a:ext cx="976923" cy="488461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77A5C42E-76AF-40EE-BDCD-29B4E3ECAE25}"/>
              </a:ext>
            </a:extLst>
          </p:cNvPr>
          <p:cNvSpPr/>
          <p:nvPr/>
        </p:nvSpPr>
        <p:spPr>
          <a:xfrm>
            <a:off x="5782641" y="4935375"/>
            <a:ext cx="651486" cy="488461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5878C7-6EF7-4431-BCD7-A6226025F1C9}"/>
              </a:ext>
            </a:extLst>
          </p:cNvPr>
          <p:cNvSpPr/>
          <p:nvPr/>
        </p:nvSpPr>
        <p:spPr>
          <a:xfrm>
            <a:off x="6543674" y="3661751"/>
            <a:ext cx="1924537" cy="5959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cs typeface="Calibri"/>
              </a:rPr>
              <a:t>Lengyelország</a:t>
            </a:r>
            <a:endParaRPr lang="en-US" err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2BE689-E4ED-48B3-96E3-3F722E4A3820}"/>
              </a:ext>
            </a:extLst>
          </p:cNvPr>
          <p:cNvSpPr/>
          <p:nvPr/>
        </p:nvSpPr>
        <p:spPr>
          <a:xfrm>
            <a:off x="6543674" y="6016135"/>
            <a:ext cx="1924537" cy="5959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Szlovénia</a:t>
            </a:r>
            <a:endParaRPr lang="en-US" err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3B6888-D8D1-46CE-82E8-4CF68B887E28}"/>
              </a:ext>
            </a:extLst>
          </p:cNvPr>
          <p:cNvSpPr/>
          <p:nvPr/>
        </p:nvSpPr>
        <p:spPr>
          <a:xfrm>
            <a:off x="6543673" y="1473442"/>
            <a:ext cx="1924537" cy="5959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cs typeface="Calibri"/>
              </a:rPr>
              <a:t>Magyarország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08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7" grpId="0" animBg="1"/>
      <p:bldP spid="13" grpId="0" animBg="1"/>
      <p:bldP spid="19" grpId="0" animBg="1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6" descr="A képen talaj, kültéri, szikla, kő látható&#10;&#10;Automatikusan generált leírás">
            <a:extLst>
              <a:ext uri="{FF2B5EF4-FFF2-40B4-BE49-F238E27FC236}">
                <a16:creationId xmlns:a16="http://schemas.microsoft.com/office/drawing/2014/main" id="{3188EB0B-96DC-4355-B6E5-9ED663FFB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98" r="-1" b="7282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hu-HU" sz="3600" dirty="0">
                <a:latin typeface="Arial Nova"/>
              </a:rPr>
              <a:t>Nyári tábor - Várlátogatás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hu-HU" sz="1800"/>
          </a:p>
          <a:p>
            <a:endParaRPr lang="hu-HU" sz="1800"/>
          </a:p>
        </p:txBody>
      </p:sp>
    </p:spTree>
    <p:extLst>
      <p:ext uri="{BB962C8B-B14F-4D97-AF65-F5344CB8AC3E}">
        <p14:creationId xmlns:p14="http://schemas.microsoft.com/office/powerpoint/2010/main" val="114454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6879" y="998002"/>
            <a:ext cx="3671770" cy="1471959"/>
          </a:xfrm>
        </p:spPr>
        <p:txBody>
          <a:bodyPr>
            <a:normAutofit/>
          </a:bodyPr>
          <a:lstStyle/>
          <a:p>
            <a:r>
              <a:rPr lang="hu-HU" sz="3600" dirty="0">
                <a:solidFill>
                  <a:srgbClr val="FFFFFF"/>
                </a:solidFill>
                <a:latin typeface="Daytona"/>
              </a:rPr>
              <a:t>Beválogatás 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39635" y="2546161"/>
            <a:ext cx="3200451" cy="298592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u-HU" sz="2400">
              <a:solidFill>
                <a:srgbClr val="FEFFFF"/>
              </a:solidFill>
              <a:cs typeface="Calibri"/>
            </a:endParaRPr>
          </a:p>
          <a:p>
            <a:endParaRPr lang="hu-HU" sz="2400">
              <a:solidFill>
                <a:srgbClr val="FEFFFF"/>
              </a:solidFill>
            </a:endParaRPr>
          </a:p>
        </p:txBody>
      </p:sp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5608C353-D1D3-4449-BA95-22F504B45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036" y="643467"/>
            <a:ext cx="5513538" cy="525164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B261341-F5EB-403A-A3C7-BA58AEF03D0D}"/>
              </a:ext>
            </a:extLst>
          </p:cNvPr>
          <p:cNvGrpSpPr/>
          <p:nvPr/>
        </p:nvGrpSpPr>
        <p:grpSpPr>
          <a:xfrm>
            <a:off x="1150105" y="2134108"/>
            <a:ext cx="2835088" cy="3507440"/>
            <a:chOff x="797860" y="1548653"/>
            <a:chExt cx="3529852" cy="428064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C07AB3D-E81D-4832-A8B6-25E47DF96A0F}"/>
                </a:ext>
              </a:extLst>
            </p:cNvPr>
            <p:cNvSpPr/>
            <p:nvPr/>
          </p:nvSpPr>
          <p:spPr>
            <a:xfrm>
              <a:off x="797860" y="1548653"/>
              <a:ext cx="3529852" cy="91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accent1"/>
                  </a:solidFill>
                  <a:latin typeface="Daytona"/>
                  <a:cs typeface="Calibri"/>
                </a:rPr>
                <a:t>2019. </a:t>
              </a:r>
              <a:r>
                <a:rPr lang="en-US" dirty="0" err="1">
                  <a:solidFill>
                    <a:schemeClr val="accent1"/>
                  </a:solidFill>
                  <a:latin typeface="Daytona"/>
                  <a:cs typeface="Calibri"/>
                </a:rPr>
                <a:t>Szeptember</a:t>
              </a:r>
              <a:r>
                <a:rPr lang="en-US" dirty="0">
                  <a:solidFill>
                    <a:schemeClr val="accent1"/>
                  </a:solidFill>
                  <a:latin typeface="Daytona"/>
                  <a:cs typeface="Calibri"/>
                </a:rPr>
                <a:t> - </a:t>
              </a:r>
              <a:r>
                <a:rPr lang="en-US" dirty="0" err="1">
                  <a:solidFill>
                    <a:schemeClr val="accent1"/>
                  </a:solidFill>
                  <a:latin typeface="Daytona"/>
                  <a:cs typeface="Calibri"/>
                </a:rPr>
                <a:t>október</a:t>
              </a:r>
              <a:endParaRPr lang="en-US" dirty="0">
                <a:solidFill>
                  <a:schemeClr val="accent1"/>
                </a:solidFill>
                <a:latin typeface="Daytona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1A3D6BE-0318-4347-8453-4E2260831947}"/>
                </a:ext>
              </a:extLst>
            </p:cNvPr>
            <p:cNvSpPr/>
            <p:nvPr/>
          </p:nvSpPr>
          <p:spPr>
            <a:xfrm>
              <a:off x="797860" y="3263152"/>
              <a:ext cx="3529852" cy="91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accent1"/>
                  </a:solidFill>
                  <a:latin typeface="Daytona"/>
                  <a:cs typeface="Calibri"/>
                </a:rPr>
                <a:t>IKT </a:t>
              </a:r>
              <a:r>
                <a:rPr lang="en-US" dirty="0" err="1">
                  <a:solidFill>
                    <a:schemeClr val="accent1"/>
                  </a:solidFill>
                  <a:latin typeface="Daytona"/>
                  <a:cs typeface="Calibri"/>
                </a:rPr>
                <a:t>teszt</a:t>
              </a:r>
              <a:endParaRPr lang="en-US" dirty="0">
                <a:solidFill>
                  <a:schemeClr val="accent1"/>
                </a:solidFill>
                <a:cs typeface="Calibri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8EAF163-B500-4B44-BE3C-02B09DA6CD95}"/>
                </a:ext>
              </a:extLst>
            </p:cNvPr>
            <p:cNvSpPr/>
            <p:nvPr/>
          </p:nvSpPr>
          <p:spPr>
            <a:xfrm>
              <a:off x="797860" y="4910417"/>
              <a:ext cx="3529852" cy="91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err="1">
                  <a:solidFill>
                    <a:schemeClr val="accent1"/>
                  </a:solidFill>
                  <a:latin typeface="Daytona"/>
                  <a:cs typeface="Calibri"/>
                </a:rPr>
                <a:t>Nyelvi</a:t>
              </a:r>
              <a:r>
                <a:rPr lang="en-US" dirty="0">
                  <a:solidFill>
                    <a:schemeClr val="accent1"/>
                  </a:solidFill>
                  <a:latin typeface="Daytona"/>
                  <a:cs typeface="Calibri"/>
                </a:rPr>
                <a:t> </a:t>
              </a:r>
              <a:r>
                <a:rPr lang="en-US" dirty="0" err="1">
                  <a:solidFill>
                    <a:schemeClr val="accent1"/>
                  </a:solidFill>
                  <a:latin typeface="Daytona"/>
                  <a:cs typeface="Calibri"/>
                </a:rPr>
                <a:t>szintfelmérés</a:t>
              </a:r>
              <a:endParaRPr lang="en-US" dirty="0">
                <a:solidFill>
                  <a:schemeClr val="accent1"/>
                </a:solidFill>
                <a:cs typeface="Calibri"/>
              </a:endParaRPr>
            </a:p>
          </p:txBody>
        </p:sp>
        <p:sp>
          <p:nvSpPr>
            <p:cNvPr id="24" name="Arrow: Down 23">
              <a:extLst>
                <a:ext uri="{FF2B5EF4-FFF2-40B4-BE49-F238E27FC236}">
                  <a16:creationId xmlns:a16="http://schemas.microsoft.com/office/drawing/2014/main" id="{CE8D55B0-DAD6-400B-9D57-9E48F957699E}"/>
                </a:ext>
              </a:extLst>
            </p:cNvPr>
            <p:cNvSpPr/>
            <p:nvPr/>
          </p:nvSpPr>
          <p:spPr>
            <a:xfrm>
              <a:off x="2452699" y="2564398"/>
              <a:ext cx="291352" cy="58270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Arrow: Down 24">
              <a:extLst>
                <a:ext uri="{FF2B5EF4-FFF2-40B4-BE49-F238E27FC236}">
                  <a16:creationId xmlns:a16="http://schemas.microsoft.com/office/drawing/2014/main" id="{941E99B2-2779-4C65-A46D-E63D2CDD5FE8}"/>
                </a:ext>
              </a:extLst>
            </p:cNvPr>
            <p:cNvSpPr/>
            <p:nvPr/>
          </p:nvSpPr>
          <p:spPr>
            <a:xfrm>
              <a:off x="2452698" y="4256486"/>
              <a:ext cx="291352" cy="58270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760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ABBE05-9D24-4329-9BE6-9150BD09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5600" kern="1200" dirty="0" err="1">
                <a:latin typeface="+mj-lt"/>
                <a:ea typeface="+mj-ea"/>
                <a:cs typeface="+mj-cs"/>
              </a:rPr>
              <a:t>Kisnánai</a:t>
            </a:r>
            <a:r>
              <a:rPr lang="en-US" sz="5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latin typeface="+mj-lt"/>
                <a:ea typeface="+mj-ea"/>
                <a:cs typeface="+mj-cs"/>
              </a:rPr>
              <a:t>vár</a:t>
            </a:r>
            <a:endParaRPr lang="en-US" sz="5600" kern="1200" dirty="0">
              <a:latin typeface="+mj-lt"/>
            </a:endParaRPr>
          </a:p>
        </p:txBody>
      </p:sp>
      <p:pic>
        <p:nvPicPr>
          <p:cNvPr id="4" name="Kép 4" descr="A képen fű, hegy, kültéri, kő látható&#10;&#10;Automatikusan generált leírás">
            <a:extLst>
              <a:ext uri="{FF2B5EF4-FFF2-40B4-BE49-F238E27FC236}">
                <a16:creationId xmlns:a16="http://schemas.microsoft.com/office/drawing/2014/main" id="{70B3DB66-681B-447C-BC63-3309B76F5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75" r="1" b="6485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Kép 5" descr="A képen égbolt, kültéri, épület, kő látható&#10;&#10;Automatikusan generált leírás">
            <a:extLst>
              <a:ext uri="{FF2B5EF4-FFF2-40B4-BE49-F238E27FC236}">
                <a16:creationId xmlns:a16="http://schemas.microsoft.com/office/drawing/2014/main" id="{05402302-467B-4C47-981D-0BD168164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32" r="1" b="1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98745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572034-3254-4D1F-96AC-EDBD56EEB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257" y="4334175"/>
            <a:ext cx="9031484" cy="1159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latin typeface="+mj-lt"/>
                <a:ea typeface="+mj-ea"/>
                <a:cs typeface="+mj-cs"/>
              </a:rPr>
              <a:t>Siroki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vár</a:t>
            </a:r>
            <a:endParaRPr lang="en-US" kern="1200" dirty="0">
              <a:latin typeface="+mj-lt"/>
            </a:endParaRPr>
          </a:p>
        </p:txBody>
      </p:sp>
      <p:pic>
        <p:nvPicPr>
          <p:cNvPr id="4" name="Kép 4" descr="A képen szikla, épület, hegy, kültéri látható&#10;&#10;Automatikusan generált leírás">
            <a:extLst>
              <a:ext uri="{FF2B5EF4-FFF2-40B4-BE49-F238E27FC236}">
                <a16:creationId xmlns:a16="http://schemas.microsoft.com/office/drawing/2014/main" id="{215F0147-6A42-49E7-A173-509CA5C0B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25" r="-3" b="-3"/>
          <a:stretch/>
        </p:blipFill>
        <p:spPr>
          <a:xfrm>
            <a:off x="1" y="1"/>
            <a:ext cx="6096001" cy="4166039"/>
          </a:xfrm>
          <a:custGeom>
            <a:avLst/>
            <a:gdLst/>
            <a:ahLst/>
            <a:cxnLst/>
            <a:rect l="l" t="t" r="r" b="b"/>
            <a:pathLst>
              <a:path w="6096001" h="4166039">
                <a:moveTo>
                  <a:pt x="0" y="0"/>
                </a:moveTo>
                <a:lnTo>
                  <a:pt x="6096001" y="0"/>
                </a:lnTo>
                <a:lnTo>
                  <a:pt x="6096001" y="3990282"/>
                </a:lnTo>
                <a:lnTo>
                  <a:pt x="6095999" y="3990282"/>
                </a:lnTo>
                <a:lnTo>
                  <a:pt x="6086209" y="3989827"/>
                </a:lnTo>
                <a:lnTo>
                  <a:pt x="6017947" y="3993002"/>
                </a:lnTo>
                <a:lnTo>
                  <a:pt x="5957621" y="3999352"/>
                </a:lnTo>
                <a:lnTo>
                  <a:pt x="5905234" y="4010464"/>
                </a:lnTo>
                <a:lnTo>
                  <a:pt x="5859196" y="4026339"/>
                </a:lnTo>
                <a:lnTo>
                  <a:pt x="5817921" y="4042214"/>
                </a:lnTo>
                <a:lnTo>
                  <a:pt x="5781408" y="4058089"/>
                </a:lnTo>
                <a:lnTo>
                  <a:pt x="5743308" y="4077139"/>
                </a:lnTo>
                <a:lnTo>
                  <a:pt x="5705209" y="4096189"/>
                </a:lnTo>
                <a:lnTo>
                  <a:pt x="5668696" y="4115239"/>
                </a:lnTo>
                <a:lnTo>
                  <a:pt x="5627421" y="4131114"/>
                </a:lnTo>
                <a:lnTo>
                  <a:pt x="5581383" y="4145402"/>
                </a:lnTo>
                <a:lnTo>
                  <a:pt x="5528996" y="4156514"/>
                </a:lnTo>
                <a:lnTo>
                  <a:pt x="5468671" y="4164452"/>
                </a:lnTo>
                <a:lnTo>
                  <a:pt x="5410199" y="4165812"/>
                </a:lnTo>
                <a:lnTo>
                  <a:pt x="5351727" y="4164452"/>
                </a:lnTo>
                <a:lnTo>
                  <a:pt x="5291401" y="4156514"/>
                </a:lnTo>
                <a:lnTo>
                  <a:pt x="5239015" y="4145402"/>
                </a:lnTo>
                <a:lnTo>
                  <a:pt x="5192977" y="4131114"/>
                </a:lnTo>
                <a:lnTo>
                  <a:pt x="5151701" y="4115239"/>
                </a:lnTo>
                <a:lnTo>
                  <a:pt x="5115190" y="4096189"/>
                </a:lnTo>
                <a:lnTo>
                  <a:pt x="5077090" y="4077139"/>
                </a:lnTo>
                <a:lnTo>
                  <a:pt x="5038989" y="4058089"/>
                </a:lnTo>
                <a:lnTo>
                  <a:pt x="5002477" y="4042214"/>
                </a:lnTo>
                <a:lnTo>
                  <a:pt x="4961201" y="4026339"/>
                </a:lnTo>
                <a:lnTo>
                  <a:pt x="4915165" y="4010464"/>
                </a:lnTo>
                <a:lnTo>
                  <a:pt x="4862777" y="3999352"/>
                </a:lnTo>
                <a:lnTo>
                  <a:pt x="4802453" y="3993002"/>
                </a:lnTo>
                <a:lnTo>
                  <a:pt x="4734189" y="3989827"/>
                </a:lnTo>
                <a:lnTo>
                  <a:pt x="4665928" y="3993002"/>
                </a:lnTo>
                <a:lnTo>
                  <a:pt x="4605602" y="3999352"/>
                </a:lnTo>
                <a:lnTo>
                  <a:pt x="4553216" y="4010464"/>
                </a:lnTo>
                <a:lnTo>
                  <a:pt x="4507178" y="4026339"/>
                </a:lnTo>
                <a:lnTo>
                  <a:pt x="4465902" y="4042214"/>
                </a:lnTo>
                <a:lnTo>
                  <a:pt x="4429389" y="4058089"/>
                </a:lnTo>
                <a:lnTo>
                  <a:pt x="4353189" y="4096189"/>
                </a:lnTo>
                <a:lnTo>
                  <a:pt x="4316677" y="4115239"/>
                </a:lnTo>
                <a:lnTo>
                  <a:pt x="4275402" y="4131114"/>
                </a:lnTo>
                <a:lnTo>
                  <a:pt x="4229364" y="4145402"/>
                </a:lnTo>
                <a:lnTo>
                  <a:pt x="4176977" y="4156514"/>
                </a:lnTo>
                <a:lnTo>
                  <a:pt x="4116652" y="4164452"/>
                </a:lnTo>
                <a:lnTo>
                  <a:pt x="4048389" y="4166039"/>
                </a:lnTo>
                <a:lnTo>
                  <a:pt x="3980127" y="4164452"/>
                </a:lnTo>
                <a:lnTo>
                  <a:pt x="3919802" y="4156514"/>
                </a:lnTo>
                <a:lnTo>
                  <a:pt x="3867414" y="4145402"/>
                </a:lnTo>
                <a:lnTo>
                  <a:pt x="3821377" y="4131114"/>
                </a:lnTo>
                <a:lnTo>
                  <a:pt x="3780102" y="4115239"/>
                </a:lnTo>
                <a:lnTo>
                  <a:pt x="3743589" y="4096189"/>
                </a:lnTo>
                <a:lnTo>
                  <a:pt x="3705489" y="4077139"/>
                </a:lnTo>
                <a:lnTo>
                  <a:pt x="3667389" y="4058089"/>
                </a:lnTo>
                <a:lnTo>
                  <a:pt x="3630877" y="4042214"/>
                </a:lnTo>
                <a:lnTo>
                  <a:pt x="3589602" y="4026339"/>
                </a:lnTo>
                <a:lnTo>
                  <a:pt x="3543564" y="4010464"/>
                </a:lnTo>
                <a:lnTo>
                  <a:pt x="3491177" y="3999352"/>
                </a:lnTo>
                <a:lnTo>
                  <a:pt x="3430852" y="3993002"/>
                </a:lnTo>
                <a:lnTo>
                  <a:pt x="3361002" y="3989827"/>
                </a:lnTo>
                <a:lnTo>
                  <a:pt x="3294327" y="3993002"/>
                </a:lnTo>
                <a:lnTo>
                  <a:pt x="3234002" y="3999352"/>
                </a:lnTo>
                <a:lnTo>
                  <a:pt x="3181614" y="4010464"/>
                </a:lnTo>
                <a:lnTo>
                  <a:pt x="3135577" y="4026339"/>
                </a:lnTo>
                <a:lnTo>
                  <a:pt x="3094302" y="4042214"/>
                </a:lnTo>
                <a:lnTo>
                  <a:pt x="3057789" y="4058089"/>
                </a:lnTo>
                <a:lnTo>
                  <a:pt x="3019689" y="4077139"/>
                </a:lnTo>
                <a:lnTo>
                  <a:pt x="2981589" y="4096189"/>
                </a:lnTo>
                <a:lnTo>
                  <a:pt x="2945077" y="4115239"/>
                </a:lnTo>
                <a:lnTo>
                  <a:pt x="2903802" y="4131114"/>
                </a:lnTo>
                <a:lnTo>
                  <a:pt x="2857764" y="4145402"/>
                </a:lnTo>
                <a:lnTo>
                  <a:pt x="2805377" y="4156514"/>
                </a:lnTo>
                <a:lnTo>
                  <a:pt x="2745052" y="4164452"/>
                </a:lnTo>
                <a:lnTo>
                  <a:pt x="2676789" y="4166039"/>
                </a:lnTo>
                <a:lnTo>
                  <a:pt x="2608527" y="4164452"/>
                </a:lnTo>
                <a:lnTo>
                  <a:pt x="2548202" y="4156514"/>
                </a:lnTo>
                <a:lnTo>
                  <a:pt x="2495814" y="4145402"/>
                </a:lnTo>
                <a:lnTo>
                  <a:pt x="2449777" y="4131114"/>
                </a:lnTo>
                <a:lnTo>
                  <a:pt x="2408502" y="4115239"/>
                </a:lnTo>
                <a:lnTo>
                  <a:pt x="2371989" y="4096189"/>
                </a:lnTo>
                <a:lnTo>
                  <a:pt x="2333889" y="4077139"/>
                </a:lnTo>
                <a:lnTo>
                  <a:pt x="2295789" y="4058089"/>
                </a:lnTo>
                <a:lnTo>
                  <a:pt x="2259277" y="4042214"/>
                </a:lnTo>
                <a:lnTo>
                  <a:pt x="2218002" y="4026339"/>
                </a:lnTo>
                <a:lnTo>
                  <a:pt x="2171964" y="4010464"/>
                </a:lnTo>
                <a:lnTo>
                  <a:pt x="2119577" y="3999352"/>
                </a:lnTo>
                <a:lnTo>
                  <a:pt x="2059252" y="3993002"/>
                </a:lnTo>
                <a:lnTo>
                  <a:pt x="1990989" y="3989827"/>
                </a:lnTo>
                <a:lnTo>
                  <a:pt x="1922727" y="3993002"/>
                </a:lnTo>
                <a:lnTo>
                  <a:pt x="1862402" y="3999352"/>
                </a:lnTo>
                <a:lnTo>
                  <a:pt x="1810014" y="4010464"/>
                </a:lnTo>
                <a:lnTo>
                  <a:pt x="1763977" y="4026339"/>
                </a:lnTo>
                <a:lnTo>
                  <a:pt x="1722702" y="4042214"/>
                </a:lnTo>
                <a:lnTo>
                  <a:pt x="1686189" y="4058089"/>
                </a:lnTo>
                <a:lnTo>
                  <a:pt x="1648089" y="4077139"/>
                </a:lnTo>
                <a:lnTo>
                  <a:pt x="1609989" y="4096189"/>
                </a:lnTo>
                <a:lnTo>
                  <a:pt x="1573477" y="4115239"/>
                </a:lnTo>
                <a:lnTo>
                  <a:pt x="1532202" y="4131114"/>
                </a:lnTo>
                <a:lnTo>
                  <a:pt x="1486164" y="4145402"/>
                </a:lnTo>
                <a:lnTo>
                  <a:pt x="1433777" y="4156514"/>
                </a:lnTo>
                <a:lnTo>
                  <a:pt x="1373452" y="4164452"/>
                </a:lnTo>
                <a:lnTo>
                  <a:pt x="1305189" y="4166039"/>
                </a:lnTo>
                <a:lnTo>
                  <a:pt x="1236927" y="4164452"/>
                </a:lnTo>
                <a:lnTo>
                  <a:pt x="1176602" y="4156514"/>
                </a:lnTo>
                <a:lnTo>
                  <a:pt x="1124214" y="4145402"/>
                </a:lnTo>
                <a:lnTo>
                  <a:pt x="1078177" y="4131114"/>
                </a:lnTo>
                <a:lnTo>
                  <a:pt x="1036902" y="4115239"/>
                </a:lnTo>
                <a:lnTo>
                  <a:pt x="1000389" y="4096189"/>
                </a:lnTo>
                <a:lnTo>
                  <a:pt x="962289" y="4077139"/>
                </a:lnTo>
                <a:lnTo>
                  <a:pt x="924189" y="4058089"/>
                </a:lnTo>
                <a:lnTo>
                  <a:pt x="887677" y="4042214"/>
                </a:lnTo>
                <a:lnTo>
                  <a:pt x="846402" y="4026339"/>
                </a:lnTo>
                <a:lnTo>
                  <a:pt x="800364" y="4010464"/>
                </a:lnTo>
                <a:lnTo>
                  <a:pt x="747977" y="3999352"/>
                </a:lnTo>
                <a:lnTo>
                  <a:pt x="687652" y="3993002"/>
                </a:lnTo>
                <a:lnTo>
                  <a:pt x="619389" y="3989827"/>
                </a:lnTo>
                <a:lnTo>
                  <a:pt x="551127" y="3993002"/>
                </a:lnTo>
                <a:lnTo>
                  <a:pt x="490802" y="3999352"/>
                </a:lnTo>
                <a:lnTo>
                  <a:pt x="438414" y="4010464"/>
                </a:lnTo>
                <a:lnTo>
                  <a:pt x="392377" y="4026339"/>
                </a:lnTo>
                <a:lnTo>
                  <a:pt x="351102" y="4042214"/>
                </a:lnTo>
                <a:lnTo>
                  <a:pt x="314589" y="4058089"/>
                </a:lnTo>
                <a:lnTo>
                  <a:pt x="276489" y="4077139"/>
                </a:lnTo>
                <a:lnTo>
                  <a:pt x="238389" y="4096189"/>
                </a:lnTo>
                <a:lnTo>
                  <a:pt x="201877" y="4115239"/>
                </a:lnTo>
                <a:lnTo>
                  <a:pt x="160602" y="4131114"/>
                </a:lnTo>
                <a:lnTo>
                  <a:pt x="114564" y="4145402"/>
                </a:lnTo>
                <a:lnTo>
                  <a:pt x="62177" y="4156514"/>
                </a:lnTo>
                <a:lnTo>
                  <a:pt x="1852" y="4164452"/>
                </a:lnTo>
                <a:lnTo>
                  <a:pt x="0" y="4164495"/>
                </a:lnTo>
                <a:close/>
              </a:path>
            </a:pathLst>
          </a:custGeom>
        </p:spPr>
      </p:pic>
      <p:pic>
        <p:nvPicPr>
          <p:cNvPr id="5" name="Kép 5" descr="A képen égbolt, kültéri, fű, szikla látható&#10;&#10;Automatikusan generált leírás">
            <a:extLst>
              <a:ext uri="{FF2B5EF4-FFF2-40B4-BE49-F238E27FC236}">
                <a16:creationId xmlns:a16="http://schemas.microsoft.com/office/drawing/2014/main" id="{542CA19A-CA11-4467-8421-0E22E2F021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54" r="-2" b="-2"/>
          <a:stretch/>
        </p:blipFill>
        <p:spPr>
          <a:xfrm>
            <a:off x="6084278" y="1"/>
            <a:ext cx="6107723" cy="4166039"/>
          </a:xfrm>
          <a:custGeom>
            <a:avLst/>
            <a:gdLst/>
            <a:ahLst/>
            <a:cxnLst/>
            <a:rect l="l" t="t" r="r" b="b"/>
            <a:pathLst>
              <a:path w="6107723" h="4166039">
                <a:moveTo>
                  <a:pt x="0" y="0"/>
                </a:moveTo>
                <a:lnTo>
                  <a:pt x="6107723" y="0"/>
                </a:lnTo>
                <a:lnTo>
                  <a:pt x="6107723" y="4164495"/>
                </a:lnTo>
                <a:lnTo>
                  <a:pt x="6105869" y="4164452"/>
                </a:lnTo>
                <a:lnTo>
                  <a:pt x="6045543" y="4156515"/>
                </a:lnTo>
                <a:lnTo>
                  <a:pt x="5993155" y="4145402"/>
                </a:lnTo>
                <a:lnTo>
                  <a:pt x="5947119" y="4131114"/>
                </a:lnTo>
                <a:lnTo>
                  <a:pt x="5905843" y="4115239"/>
                </a:lnTo>
                <a:lnTo>
                  <a:pt x="5869331" y="4096189"/>
                </a:lnTo>
                <a:lnTo>
                  <a:pt x="5831231" y="4077139"/>
                </a:lnTo>
                <a:lnTo>
                  <a:pt x="5793131" y="4058089"/>
                </a:lnTo>
                <a:lnTo>
                  <a:pt x="5756619" y="4042214"/>
                </a:lnTo>
                <a:lnTo>
                  <a:pt x="5715343" y="4026339"/>
                </a:lnTo>
                <a:lnTo>
                  <a:pt x="5669305" y="4010464"/>
                </a:lnTo>
                <a:lnTo>
                  <a:pt x="5616919" y="3999352"/>
                </a:lnTo>
                <a:lnTo>
                  <a:pt x="5556593" y="3993002"/>
                </a:lnTo>
                <a:lnTo>
                  <a:pt x="5488331" y="3989827"/>
                </a:lnTo>
                <a:lnTo>
                  <a:pt x="5420069" y="3993002"/>
                </a:lnTo>
                <a:lnTo>
                  <a:pt x="5359743" y="3999352"/>
                </a:lnTo>
                <a:lnTo>
                  <a:pt x="5307355" y="4010464"/>
                </a:lnTo>
                <a:lnTo>
                  <a:pt x="5261319" y="4026339"/>
                </a:lnTo>
                <a:lnTo>
                  <a:pt x="5220043" y="4042214"/>
                </a:lnTo>
                <a:lnTo>
                  <a:pt x="5183531" y="4058089"/>
                </a:lnTo>
                <a:lnTo>
                  <a:pt x="5145431" y="4077139"/>
                </a:lnTo>
                <a:lnTo>
                  <a:pt x="5107331" y="4096189"/>
                </a:lnTo>
                <a:lnTo>
                  <a:pt x="5070819" y="4115239"/>
                </a:lnTo>
                <a:lnTo>
                  <a:pt x="5029543" y="4131114"/>
                </a:lnTo>
                <a:lnTo>
                  <a:pt x="4983505" y="4145402"/>
                </a:lnTo>
                <a:lnTo>
                  <a:pt x="4931119" y="4156514"/>
                </a:lnTo>
                <a:lnTo>
                  <a:pt x="4870793" y="4164452"/>
                </a:lnTo>
                <a:lnTo>
                  <a:pt x="4802531" y="4166039"/>
                </a:lnTo>
                <a:lnTo>
                  <a:pt x="4734269" y="4164452"/>
                </a:lnTo>
                <a:lnTo>
                  <a:pt x="4673943" y="4156514"/>
                </a:lnTo>
                <a:lnTo>
                  <a:pt x="4621555" y="4145402"/>
                </a:lnTo>
                <a:lnTo>
                  <a:pt x="4575519" y="4131114"/>
                </a:lnTo>
                <a:lnTo>
                  <a:pt x="4534243" y="4115239"/>
                </a:lnTo>
                <a:lnTo>
                  <a:pt x="4497731" y="4096189"/>
                </a:lnTo>
                <a:lnTo>
                  <a:pt x="4459631" y="4077139"/>
                </a:lnTo>
                <a:lnTo>
                  <a:pt x="4421531" y="4058089"/>
                </a:lnTo>
                <a:lnTo>
                  <a:pt x="4385019" y="4042214"/>
                </a:lnTo>
                <a:lnTo>
                  <a:pt x="4343743" y="4026339"/>
                </a:lnTo>
                <a:lnTo>
                  <a:pt x="4297705" y="4010464"/>
                </a:lnTo>
                <a:lnTo>
                  <a:pt x="4245319" y="3999352"/>
                </a:lnTo>
                <a:lnTo>
                  <a:pt x="4184993" y="3993002"/>
                </a:lnTo>
                <a:lnTo>
                  <a:pt x="4116731" y="3989827"/>
                </a:lnTo>
                <a:lnTo>
                  <a:pt x="4048469" y="3993002"/>
                </a:lnTo>
                <a:lnTo>
                  <a:pt x="3988143" y="3999352"/>
                </a:lnTo>
                <a:lnTo>
                  <a:pt x="3935755" y="4010464"/>
                </a:lnTo>
                <a:lnTo>
                  <a:pt x="3889719" y="4026339"/>
                </a:lnTo>
                <a:lnTo>
                  <a:pt x="3848443" y="4042214"/>
                </a:lnTo>
                <a:lnTo>
                  <a:pt x="3811931" y="4058089"/>
                </a:lnTo>
                <a:lnTo>
                  <a:pt x="3735731" y="4096189"/>
                </a:lnTo>
                <a:lnTo>
                  <a:pt x="3699219" y="4115239"/>
                </a:lnTo>
                <a:lnTo>
                  <a:pt x="3657943" y="4131114"/>
                </a:lnTo>
                <a:lnTo>
                  <a:pt x="3611905" y="4145402"/>
                </a:lnTo>
                <a:lnTo>
                  <a:pt x="3559519" y="4156514"/>
                </a:lnTo>
                <a:lnTo>
                  <a:pt x="3499193" y="4164452"/>
                </a:lnTo>
                <a:lnTo>
                  <a:pt x="3430931" y="4166039"/>
                </a:lnTo>
                <a:lnTo>
                  <a:pt x="3362669" y="4164452"/>
                </a:lnTo>
                <a:lnTo>
                  <a:pt x="3302343" y="4156514"/>
                </a:lnTo>
                <a:lnTo>
                  <a:pt x="3249955" y="4145402"/>
                </a:lnTo>
                <a:lnTo>
                  <a:pt x="3203919" y="4131114"/>
                </a:lnTo>
                <a:lnTo>
                  <a:pt x="3162643" y="4115239"/>
                </a:lnTo>
                <a:lnTo>
                  <a:pt x="3126131" y="4096189"/>
                </a:lnTo>
                <a:lnTo>
                  <a:pt x="3088031" y="4077139"/>
                </a:lnTo>
                <a:lnTo>
                  <a:pt x="3049931" y="4058089"/>
                </a:lnTo>
                <a:lnTo>
                  <a:pt x="3013419" y="4042214"/>
                </a:lnTo>
                <a:lnTo>
                  <a:pt x="2972143" y="4026339"/>
                </a:lnTo>
                <a:lnTo>
                  <a:pt x="2926105" y="4010464"/>
                </a:lnTo>
                <a:lnTo>
                  <a:pt x="2873719" y="3999352"/>
                </a:lnTo>
                <a:lnTo>
                  <a:pt x="2813393" y="3993002"/>
                </a:lnTo>
                <a:lnTo>
                  <a:pt x="2743543" y="3989827"/>
                </a:lnTo>
                <a:lnTo>
                  <a:pt x="2676869" y="3993002"/>
                </a:lnTo>
                <a:lnTo>
                  <a:pt x="2616543" y="3999352"/>
                </a:lnTo>
                <a:lnTo>
                  <a:pt x="2564155" y="4010464"/>
                </a:lnTo>
                <a:lnTo>
                  <a:pt x="2518119" y="4026339"/>
                </a:lnTo>
                <a:lnTo>
                  <a:pt x="2476843" y="4042214"/>
                </a:lnTo>
                <a:lnTo>
                  <a:pt x="2440331" y="4058089"/>
                </a:lnTo>
                <a:lnTo>
                  <a:pt x="2402231" y="4077139"/>
                </a:lnTo>
                <a:lnTo>
                  <a:pt x="2364131" y="4096189"/>
                </a:lnTo>
                <a:lnTo>
                  <a:pt x="2327619" y="4115239"/>
                </a:lnTo>
                <a:lnTo>
                  <a:pt x="2286344" y="4131114"/>
                </a:lnTo>
                <a:lnTo>
                  <a:pt x="2240306" y="4145402"/>
                </a:lnTo>
                <a:lnTo>
                  <a:pt x="2187919" y="4156514"/>
                </a:lnTo>
                <a:lnTo>
                  <a:pt x="2127594" y="4164452"/>
                </a:lnTo>
                <a:lnTo>
                  <a:pt x="2059331" y="4166039"/>
                </a:lnTo>
                <a:lnTo>
                  <a:pt x="1991069" y="4164452"/>
                </a:lnTo>
                <a:lnTo>
                  <a:pt x="1930744" y="4156514"/>
                </a:lnTo>
                <a:lnTo>
                  <a:pt x="1878356" y="4145402"/>
                </a:lnTo>
                <a:lnTo>
                  <a:pt x="1832319" y="4131114"/>
                </a:lnTo>
                <a:lnTo>
                  <a:pt x="1791044" y="4115239"/>
                </a:lnTo>
                <a:lnTo>
                  <a:pt x="1754531" y="4096189"/>
                </a:lnTo>
                <a:lnTo>
                  <a:pt x="1716431" y="4077139"/>
                </a:lnTo>
                <a:lnTo>
                  <a:pt x="1678331" y="4058089"/>
                </a:lnTo>
                <a:lnTo>
                  <a:pt x="1641819" y="4042214"/>
                </a:lnTo>
                <a:lnTo>
                  <a:pt x="1600544" y="4026339"/>
                </a:lnTo>
                <a:lnTo>
                  <a:pt x="1554506" y="4010464"/>
                </a:lnTo>
                <a:lnTo>
                  <a:pt x="1502119" y="3999352"/>
                </a:lnTo>
                <a:lnTo>
                  <a:pt x="1441794" y="3993002"/>
                </a:lnTo>
                <a:lnTo>
                  <a:pt x="1373531" y="3989827"/>
                </a:lnTo>
                <a:lnTo>
                  <a:pt x="1305269" y="3993002"/>
                </a:lnTo>
                <a:lnTo>
                  <a:pt x="1244944" y="3999352"/>
                </a:lnTo>
                <a:lnTo>
                  <a:pt x="1192556" y="4010464"/>
                </a:lnTo>
                <a:lnTo>
                  <a:pt x="1146519" y="4026339"/>
                </a:lnTo>
                <a:lnTo>
                  <a:pt x="1105244" y="4042214"/>
                </a:lnTo>
                <a:lnTo>
                  <a:pt x="1068731" y="4058089"/>
                </a:lnTo>
                <a:lnTo>
                  <a:pt x="1030631" y="4077139"/>
                </a:lnTo>
                <a:lnTo>
                  <a:pt x="992531" y="4096189"/>
                </a:lnTo>
                <a:lnTo>
                  <a:pt x="956019" y="4115239"/>
                </a:lnTo>
                <a:lnTo>
                  <a:pt x="914744" y="4131114"/>
                </a:lnTo>
                <a:lnTo>
                  <a:pt x="868706" y="4145402"/>
                </a:lnTo>
                <a:lnTo>
                  <a:pt x="816319" y="4156514"/>
                </a:lnTo>
                <a:lnTo>
                  <a:pt x="755994" y="4164452"/>
                </a:lnTo>
                <a:lnTo>
                  <a:pt x="697522" y="4165812"/>
                </a:lnTo>
                <a:lnTo>
                  <a:pt x="639050" y="4164452"/>
                </a:lnTo>
                <a:lnTo>
                  <a:pt x="578725" y="4156514"/>
                </a:lnTo>
                <a:lnTo>
                  <a:pt x="526337" y="4145402"/>
                </a:lnTo>
                <a:lnTo>
                  <a:pt x="480300" y="4131114"/>
                </a:lnTo>
                <a:lnTo>
                  <a:pt x="439025" y="4115239"/>
                </a:lnTo>
                <a:lnTo>
                  <a:pt x="402512" y="4096189"/>
                </a:lnTo>
                <a:lnTo>
                  <a:pt x="364412" y="4077139"/>
                </a:lnTo>
                <a:lnTo>
                  <a:pt x="326312" y="4058089"/>
                </a:lnTo>
                <a:lnTo>
                  <a:pt x="289800" y="4042214"/>
                </a:lnTo>
                <a:lnTo>
                  <a:pt x="248525" y="4026339"/>
                </a:lnTo>
                <a:lnTo>
                  <a:pt x="202488" y="4010464"/>
                </a:lnTo>
                <a:lnTo>
                  <a:pt x="150101" y="3999352"/>
                </a:lnTo>
                <a:lnTo>
                  <a:pt x="89775" y="3993002"/>
                </a:lnTo>
                <a:lnTo>
                  <a:pt x="21512" y="3989827"/>
                </a:lnTo>
                <a:lnTo>
                  <a:pt x="11722" y="3990282"/>
                </a:lnTo>
                <a:lnTo>
                  <a:pt x="1932" y="3989827"/>
                </a:lnTo>
                <a:lnTo>
                  <a:pt x="0" y="398991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03194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4" descr="A képen hegy, kültéri, égbolt, szikla látható&#10;&#10;Automatikusan generált leírás">
            <a:extLst>
              <a:ext uri="{FF2B5EF4-FFF2-40B4-BE49-F238E27FC236}">
                <a16:creationId xmlns:a16="http://schemas.microsoft.com/office/drawing/2014/main" id="{006C6770-5001-4B54-80EB-23A6554119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05" r="-1" b="274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75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2">
            <a:extLst>
              <a:ext uri="{FF2B5EF4-FFF2-40B4-BE49-F238E27FC236}">
                <a16:creationId xmlns:a16="http://schemas.microsoft.com/office/drawing/2014/main" id="{5FF7B57D-FF7B-48B3-9F60-9BCEEECF9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B95AFDF-FA7D-4311-9C65-6D507D92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9A5CCD98-20C1-4404-B788-FDA92F8A4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9" name="Rectangle 5">
                <a:extLst>
                  <a:ext uri="{FF2B5EF4-FFF2-40B4-BE49-F238E27FC236}">
                    <a16:creationId xmlns:a16="http://schemas.microsoft.com/office/drawing/2014/main" id="{C1424C76-B5C3-468E-86FA-8D9B269053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20" name="Freeform 6">
                <a:extLst>
                  <a:ext uri="{FF2B5EF4-FFF2-40B4-BE49-F238E27FC236}">
                    <a16:creationId xmlns:a16="http://schemas.microsoft.com/office/drawing/2014/main" id="{B3922267-72C9-403B-A6DE-7D0A43D554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1" name="Freeform 7">
                <a:extLst>
                  <a:ext uri="{FF2B5EF4-FFF2-40B4-BE49-F238E27FC236}">
                    <a16:creationId xmlns:a16="http://schemas.microsoft.com/office/drawing/2014/main" id="{7276DB68-2E8D-4723-852B-7476DD38FE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2" name="Freeform 8">
                <a:extLst>
                  <a:ext uri="{FF2B5EF4-FFF2-40B4-BE49-F238E27FC236}">
                    <a16:creationId xmlns:a16="http://schemas.microsoft.com/office/drawing/2014/main" id="{0A155711-4993-4D1E-89EA-A397C164F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3" name="Freeform 9">
                <a:extLst>
                  <a:ext uri="{FF2B5EF4-FFF2-40B4-BE49-F238E27FC236}">
                    <a16:creationId xmlns:a16="http://schemas.microsoft.com/office/drawing/2014/main" id="{2AB42136-2551-4CAA-857F-65FA3247B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4" name="Freeform 10">
                <a:extLst>
                  <a:ext uri="{FF2B5EF4-FFF2-40B4-BE49-F238E27FC236}">
                    <a16:creationId xmlns:a16="http://schemas.microsoft.com/office/drawing/2014/main" id="{7C2ADEA1-EA3E-4C0E-A28E-460092F7FF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5" name="Freeform 11">
                <a:extLst>
                  <a:ext uri="{FF2B5EF4-FFF2-40B4-BE49-F238E27FC236}">
                    <a16:creationId xmlns:a16="http://schemas.microsoft.com/office/drawing/2014/main" id="{B04584B3-081C-4286-A840-AB5B16B10A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6" name="Freeform 12">
                <a:extLst>
                  <a:ext uri="{FF2B5EF4-FFF2-40B4-BE49-F238E27FC236}">
                    <a16:creationId xmlns:a16="http://schemas.microsoft.com/office/drawing/2014/main" id="{3AB388FD-C246-4936-A041-E0413A1329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7" name="Freeform 13">
                <a:extLst>
                  <a:ext uri="{FF2B5EF4-FFF2-40B4-BE49-F238E27FC236}">
                    <a16:creationId xmlns:a16="http://schemas.microsoft.com/office/drawing/2014/main" id="{57692343-2D12-4F57-836C-945D407B6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8" name="Freeform 14">
                <a:extLst>
                  <a:ext uri="{FF2B5EF4-FFF2-40B4-BE49-F238E27FC236}">
                    <a16:creationId xmlns:a16="http://schemas.microsoft.com/office/drawing/2014/main" id="{062EE710-0210-4840-8698-E0DF1C6170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9" name="Freeform 15">
                <a:extLst>
                  <a:ext uri="{FF2B5EF4-FFF2-40B4-BE49-F238E27FC236}">
                    <a16:creationId xmlns:a16="http://schemas.microsoft.com/office/drawing/2014/main" id="{161892F4-6071-40CD-8E18-CDEE0C91B5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0" name="Line 16">
                <a:extLst>
                  <a:ext uri="{FF2B5EF4-FFF2-40B4-BE49-F238E27FC236}">
                    <a16:creationId xmlns:a16="http://schemas.microsoft.com/office/drawing/2014/main" id="{3E6BBE44-8D88-407D-B1C6-10C89DD617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131" name="Freeform 17">
                <a:extLst>
                  <a:ext uri="{FF2B5EF4-FFF2-40B4-BE49-F238E27FC236}">
                    <a16:creationId xmlns:a16="http://schemas.microsoft.com/office/drawing/2014/main" id="{1E90AE6E-328E-4730-825C-B5130F5CFC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2" name="Freeform 18">
                <a:extLst>
                  <a:ext uri="{FF2B5EF4-FFF2-40B4-BE49-F238E27FC236}">
                    <a16:creationId xmlns:a16="http://schemas.microsoft.com/office/drawing/2014/main" id="{24EC969F-6E4A-4163-ABDA-4674429A3D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3" name="Freeform 19">
                <a:extLst>
                  <a:ext uri="{FF2B5EF4-FFF2-40B4-BE49-F238E27FC236}">
                    <a16:creationId xmlns:a16="http://schemas.microsoft.com/office/drawing/2014/main" id="{1B735C94-B049-42C6-9DEF-5DB70D58CE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4" name="Freeform 20">
                <a:extLst>
                  <a:ext uri="{FF2B5EF4-FFF2-40B4-BE49-F238E27FC236}">
                    <a16:creationId xmlns:a16="http://schemas.microsoft.com/office/drawing/2014/main" id="{051C02E6-1954-478B-AEAE-BF8F36BE94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5" name="Rectangle 21">
                <a:extLst>
                  <a:ext uri="{FF2B5EF4-FFF2-40B4-BE49-F238E27FC236}">
                    <a16:creationId xmlns:a16="http://schemas.microsoft.com/office/drawing/2014/main" id="{6710B1C0-310A-48D0-B824-459D9AFC2F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36" name="Freeform 22">
                <a:extLst>
                  <a:ext uri="{FF2B5EF4-FFF2-40B4-BE49-F238E27FC236}">
                    <a16:creationId xmlns:a16="http://schemas.microsoft.com/office/drawing/2014/main" id="{1204A606-D9A6-4DC6-9F0E-D516EA1EB9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7" name="Freeform 23">
                <a:extLst>
                  <a:ext uri="{FF2B5EF4-FFF2-40B4-BE49-F238E27FC236}">
                    <a16:creationId xmlns:a16="http://schemas.microsoft.com/office/drawing/2014/main" id="{EE569555-0243-4979-A537-C9B4AFD5F2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8" name="Freeform 24">
                <a:extLst>
                  <a:ext uri="{FF2B5EF4-FFF2-40B4-BE49-F238E27FC236}">
                    <a16:creationId xmlns:a16="http://schemas.microsoft.com/office/drawing/2014/main" id="{D52A977D-4993-48AF-A792-F2DE096391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9" name="Freeform 25">
                <a:extLst>
                  <a:ext uri="{FF2B5EF4-FFF2-40B4-BE49-F238E27FC236}">
                    <a16:creationId xmlns:a16="http://schemas.microsoft.com/office/drawing/2014/main" id="{93CFF2DC-E52E-4D99-97D5-B0D7B792E5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0" name="Freeform 26">
                <a:extLst>
                  <a:ext uri="{FF2B5EF4-FFF2-40B4-BE49-F238E27FC236}">
                    <a16:creationId xmlns:a16="http://schemas.microsoft.com/office/drawing/2014/main" id="{5E175372-AF09-42A7-B3D0-226C834891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1" name="Freeform 27">
                <a:extLst>
                  <a:ext uri="{FF2B5EF4-FFF2-40B4-BE49-F238E27FC236}">
                    <a16:creationId xmlns:a16="http://schemas.microsoft.com/office/drawing/2014/main" id="{ABF20BA9-F4B2-49EA-A573-578B18977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2" name="Freeform 28">
                <a:extLst>
                  <a:ext uri="{FF2B5EF4-FFF2-40B4-BE49-F238E27FC236}">
                    <a16:creationId xmlns:a16="http://schemas.microsoft.com/office/drawing/2014/main" id="{AA3A7A4B-C811-4E23-8BFD-5823A032DA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3" name="Freeform 29">
                <a:extLst>
                  <a:ext uri="{FF2B5EF4-FFF2-40B4-BE49-F238E27FC236}">
                    <a16:creationId xmlns:a16="http://schemas.microsoft.com/office/drawing/2014/main" id="{47537781-F057-4B97-AD8F-12FE9BE599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4" name="Freeform 30">
                <a:extLst>
                  <a:ext uri="{FF2B5EF4-FFF2-40B4-BE49-F238E27FC236}">
                    <a16:creationId xmlns:a16="http://schemas.microsoft.com/office/drawing/2014/main" id="{078883C7-EB52-4BB7-A9A7-F8C046A833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5" name="Freeform 31">
                <a:extLst>
                  <a:ext uri="{FF2B5EF4-FFF2-40B4-BE49-F238E27FC236}">
                    <a16:creationId xmlns:a16="http://schemas.microsoft.com/office/drawing/2014/main" id="{63CCBBF8-5972-4ED3-AB5B-46DC425B17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8C19883-37FB-437C-A3AA-89AA6239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09" name="Freeform 32">
                <a:extLst>
                  <a:ext uri="{FF2B5EF4-FFF2-40B4-BE49-F238E27FC236}">
                    <a16:creationId xmlns:a16="http://schemas.microsoft.com/office/drawing/2014/main" id="{AF1753DD-4CEF-45EC-B952-90EA8895D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0" name="Freeform 33">
                <a:extLst>
                  <a:ext uri="{FF2B5EF4-FFF2-40B4-BE49-F238E27FC236}">
                    <a16:creationId xmlns:a16="http://schemas.microsoft.com/office/drawing/2014/main" id="{5B9356DB-C1BE-4D76-8FA7-4FBAA12D1D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1" name="Freeform 34">
                <a:extLst>
                  <a:ext uri="{FF2B5EF4-FFF2-40B4-BE49-F238E27FC236}">
                    <a16:creationId xmlns:a16="http://schemas.microsoft.com/office/drawing/2014/main" id="{C4F59561-572D-42BA-A6FD-F3AFA1A394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2" name="Freeform 35">
                <a:extLst>
                  <a:ext uri="{FF2B5EF4-FFF2-40B4-BE49-F238E27FC236}">
                    <a16:creationId xmlns:a16="http://schemas.microsoft.com/office/drawing/2014/main" id="{BB7A51A1-D509-4494-BAE2-1B96CAD4DB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3" name="Freeform 36">
                <a:extLst>
                  <a:ext uri="{FF2B5EF4-FFF2-40B4-BE49-F238E27FC236}">
                    <a16:creationId xmlns:a16="http://schemas.microsoft.com/office/drawing/2014/main" id="{D3FE0B5A-55DE-4E56-8E9B-B92D1DB9A8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4" name="Freeform 37">
                <a:extLst>
                  <a:ext uri="{FF2B5EF4-FFF2-40B4-BE49-F238E27FC236}">
                    <a16:creationId xmlns:a16="http://schemas.microsoft.com/office/drawing/2014/main" id="{F125661C-3A0E-4B6E-B2AB-1B08C89251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5" name="Freeform 38">
                <a:extLst>
                  <a:ext uri="{FF2B5EF4-FFF2-40B4-BE49-F238E27FC236}">
                    <a16:creationId xmlns:a16="http://schemas.microsoft.com/office/drawing/2014/main" id="{39304006-EE77-438A-A0D1-537322356C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C6031DEB-4109-4049-82CF-DD06483A2C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65FC2657-18D6-4490-88D6-32E6B1C6FB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8" name="Rectangle 41">
                <a:extLst>
                  <a:ext uri="{FF2B5EF4-FFF2-40B4-BE49-F238E27FC236}">
                    <a16:creationId xmlns:a16="http://schemas.microsoft.com/office/drawing/2014/main" id="{20BEA03B-3EAD-4FA2-BC9D-25A14D635C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9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Kép 99" descr="A képen személy, csoport, modellt állás, padló látható&#10;&#10;Automatikusan generált leírás">
            <a:extLst>
              <a:ext uri="{FF2B5EF4-FFF2-40B4-BE49-F238E27FC236}">
                <a16:creationId xmlns:a16="http://schemas.microsoft.com/office/drawing/2014/main" id="{C04B6D2D-21E0-44C7-A4DB-6A91A429C5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778500" y="1435331"/>
            <a:ext cx="5890195" cy="383538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1" name="Group 150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52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3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4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5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6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7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8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9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0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1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2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3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64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5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7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8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9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0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1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2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3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4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5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6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7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8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C8338F87-8DBA-4860-8886-BD05A2C8F08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29367952"/>
              </p:ext>
            </p:extLst>
          </p:nvPr>
        </p:nvGraphicFramePr>
        <p:xfrm>
          <a:off x="1056745" y="1371070"/>
          <a:ext cx="4459287" cy="3965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84430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Timeline&#10;&#10;Description automatically generated">
            <a:extLst>
              <a:ext uri="{FF2B5EF4-FFF2-40B4-BE49-F238E27FC236}">
                <a16:creationId xmlns:a16="http://schemas.microsoft.com/office/drawing/2014/main" id="{7F4D5D43-41D6-45FE-8030-9FC83FF0D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33" y="948469"/>
            <a:ext cx="3287985" cy="4680803"/>
          </a:xfrm>
          <a:prstGeom prst="rect">
            <a:avLst/>
          </a:prstGeom>
        </p:spPr>
      </p:pic>
      <p:pic>
        <p:nvPicPr>
          <p:cNvPr id="8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61AF4A9-A800-4A3A-A421-EDD9EECD4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95" y="1369394"/>
            <a:ext cx="3377632" cy="3832610"/>
          </a:xfrm>
          <a:prstGeom prst="rect">
            <a:avLst/>
          </a:prstGeom>
        </p:spPr>
      </p:pic>
      <p:pic>
        <p:nvPicPr>
          <p:cNvPr id="9" name="Picture 9" descr="Table&#10;&#10;Description automatically generated">
            <a:extLst>
              <a:ext uri="{FF2B5EF4-FFF2-40B4-BE49-F238E27FC236}">
                <a16:creationId xmlns:a16="http://schemas.microsoft.com/office/drawing/2014/main" id="{57C47D2A-F085-4459-BA7B-0AA54CC22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308" y="1291324"/>
            <a:ext cx="3366426" cy="39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92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6879" y="998002"/>
            <a:ext cx="3671770" cy="1471959"/>
          </a:xfrm>
        </p:spPr>
        <p:txBody>
          <a:bodyPr>
            <a:normAutofit/>
          </a:bodyPr>
          <a:lstStyle/>
          <a:p>
            <a:r>
              <a:rPr lang="hu-HU" sz="3600" dirty="0">
                <a:solidFill>
                  <a:srgbClr val="FFFFFF"/>
                </a:solidFill>
                <a:latin typeface="Daytona"/>
              </a:rPr>
              <a:t>Beválogatás 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39635" y="2546161"/>
            <a:ext cx="3200451" cy="298592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u-HU" sz="2400">
              <a:solidFill>
                <a:srgbClr val="FEFFFF"/>
              </a:solidFill>
              <a:cs typeface="Calibri"/>
            </a:endParaRPr>
          </a:p>
          <a:p>
            <a:endParaRPr lang="hu-HU" sz="2400">
              <a:solidFill>
                <a:srgbClr val="FEFFFF"/>
              </a:solidFill>
            </a:endParaRPr>
          </a:p>
        </p:txBody>
      </p:sp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5608C353-D1D3-4449-BA95-22F504B45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036" y="643467"/>
            <a:ext cx="5513538" cy="525164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B261341-F5EB-403A-A3C7-BA58AEF03D0D}"/>
              </a:ext>
            </a:extLst>
          </p:cNvPr>
          <p:cNvGrpSpPr/>
          <p:nvPr/>
        </p:nvGrpSpPr>
        <p:grpSpPr>
          <a:xfrm>
            <a:off x="1150105" y="2134108"/>
            <a:ext cx="2835088" cy="3507440"/>
            <a:chOff x="797860" y="1548653"/>
            <a:chExt cx="3529852" cy="428064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C07AB3D-E81D-4832-A8B6-25E47DF96A0F}"/>
                </a:ext>
              </a:extLst>
            </p:cNvPr>
            <p:cNvSpPr/>
            <p:nvPr/>
          </p:nvSpPr>
          <p:spPr>
            <a:xfrm>
              <a:off x="797860" y="1548653"/>
              <a:ext cx="3529852" cy="91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accent1"/>
                  </a:solidFill>
                  <a:latin typeface="Daytona"/>
                  <a:cs typeface="Calibri"/>
                </a:rPr>
                <a:t>2019. </a:t>
              </a:r>
              <a:r>
                <a:rPr lang="en-US" dirty="0" err="1">
                  <a:solidFill>
                    <a:schemeClr val="accent1"/>
                  </a:solidFill>
                  <a:latin typeface="Daytona"/>
                  <a:cs typeface="Calibri"/>
                </a:rPr>
                <a:t>Szeptember</a:t>
              </a:r>
              <a:r>
                <a:rPr lang="en-US" dirty="0">
                  <a:solidFill>
                    <a:schemeClr val="accent1"/>
                  </a:solidFill>
                  <a:latin typeface="Daytona"/>
                  <a:cs typeface="Calibri"/>
                </a:rPr>
                <a:t> - </a:t>
              </a:r>
              <a:r>
                <a:rPr lang="en-US" dirty="0" err="1">
                  <a:solidFill>
                    <a:schemeClr val="accent1"/>
                  </a:solidFill>
                  <a:latin typeface="Daytona"/>
                  <a:cs typeface="Calibri"/>
                </a:rPr>
                <a:t>október</a:t>
              </a:r>
              <a:endParaRPr lang="en-US" dirty="0">
                <a:solidFill>
                  <a:schemeClr val="accent1"/>
                </a:solidFill>
                <a:latin typeface="Daytona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1A3D6BE-0318-4347-8453-4E2260831947}"/>
                </a:ext>
              </a:extLst>
            </p:cNvPr>
            <p:cNvSpPr/>
            <p:nvPr/>
          </p:nvSpPr>
          <p:spPr>
            <a:xfrm>
              <a:off x="797860" y="3263152"/>
              <a:ext cx="3529852" cy="91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accent1"/>
                  </a:solidFill>
                  <a:latin typeface="Daytona"/>
                  <a:cs typeface="Calibri"/>
                </a:rPr>
                <a:t>IKT </a:t>
              </a:r>
              <a:r>
                <a:rPr lang="en-US" dirty="0" err="1">
                  <a:solidFill>
                    <a:schemeClr val="accent1"/>
                  </a:solidFill>
                  <a:latin typeface="Daytona"/>
                  <a:cs typeface="Calibri"/>
                </a:rPr>
                <a:t>teszt</a:t>
              </a:r>
              <a:endParaRPr lang="en-US" dirty="0">
                <a:solidFill>
                  <a:schemeClr val="accent1"/>
                </a:solidFill>
                <a:cs typeface="Calibri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8EAF163-B500-4B44-BE3C-02B09DA6CD95}"/>
                </a:ext>
              </a:extLst>
            </p:cNvPr>
            <p:cNvSpPr/>
            <p:nvPr/>
          </p:nvSpPr>
          <p:spPr>
            <a:xfrm>
              <a:off x="797860" y="4910417"/>
              <a:ext cx="3529852" cy="91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err="1">
                  <a:solidFill>
                    <a:schemeClr val="accent1"/>
                  </a:solidFill>
                  <a:latin typeface="Daytona"/>
                  <a:cs typeface="Calibri"/>
                </a:rPr>
                <a:t>Nyelvi</a:t>
              </a:r>
              <a:r>
                <a:rPr lang="en-US" dirty="0">
                  <a:solidFill>
                    <a:schemeClr val="accent1"/>
                  </a:solidFill>
                  <a:latin typeface="Daytona"/>
                  <a:cs typeface="Calibri"/>
                </a:rPr>
                <a:t> </a:t>
              </a:r>
              <a:r>
                <a:rPr lang="en-US" dirty="0" err="1">
                  <a:solidFill>
                    <a:schemeClr val="accent1"/>
                  </a:solidFill>
                  <a:latin typeface="Daytona"/>
                  <a:cs typeface="Calibri"/>
                </a:rPr>
                <a:t>szintfelmérés</a:t>
              </a:r>
              <a:endParaRPr lang="en-US" dirty="0">
                <a:solidFill>
                  <a:schemeClr val="accent1"/>
                </a:solidFill>
                <a:cs typeface="Calibri"/>
              </a:endParaRPr>
            </a:p>
          </p:txBody>
        </p:sp>
        <p:sp>
          <p:nvSpPr>
            <p:cNvPr id="24" name="Arrow: Down 23">
              <a:extLst>
                <a:ext uri="{FF2B5EF4-FFF2-40B4-BE49-F238E27FC236}">
                  <a16:creationId xmlns:a16="http://schemas.microsoft.com/office/drawing/2014/main" id="{CE8D55B0-DAD6-400B-9D57-9E48F957699E}"/>
                </a:ext>
              </a:extLst>
            </p:cNvPr>
            <p:cNvSpPr/>
            <p:nvPr/>
          </p:nvSpPr>
          <p:spPr>
            <a:xfrm>
              <a:off x="2452699" y="2564398"/>
              <a:ext cx="291352" cy="58270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Arrow: Down 24">
              <a:extLst>
                <a:ext uri="{FF2B5EF4-FFF2-40B4-BE49-F238E27FC236}">
                  <a16:creationId xmlns:a16="http://schemas.microsoft.com/office/drawing/2014/main" id="{941E99B2-2779-4C65-A46D-E63D2CDD5FE8}"/>
                </a:ext>
              </a:extLst>
            </p:cNvPr>
            <p:cNvSpPr/>
            <p:nvPr/>
          </p:nvSpPr>
          <p:spPr>
            <a:xfrm>
              <a:off x="2452698" y="4256486"/>
              <a:ext cx="291352" cy="58270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858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B51B8F-8D23-49E1-9D31-CA5F5D738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Daytona"/>
                <a:cs typeface="Calibri Light"/>
              </a:rPr>
              <a:t>Beválogatás</a:t>
            </a:r>
            <a:r>
              <a:rPr lang="en-US" dirty="0">
                <a:latin typeface="Daytona"/>
                <a:cs typeface="Calibri Light"/>
              </a:rPr>
              <a:t> </a:t>
            </a:r>
            <a:r>
              <a:rPr lang="en-US" dirty="0" err="1">
                <a:latin typeface="Daytona"/>
                <a:cs typeface="Calibri Light"/>
              </a:rPr>
              <a:t>után</a:t>
            </a:r>
            <a:r>
              <a:rPr lang="en-US" dirty="0">
                <a:latin typeface="Daytona"/>
                <a:cs typeface="Calibri Light"/>
              </a:rPr>
              <a:t>...</a:t>
            </a:r>
            <a:endParaRPr lang="en-US" dirty="0">
              <a:latin typeface="Daytona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4D7FA05-C23E-410F-B19F-DC8A8475E8E2}"/>
              </a:ext>
            </a:extLst>
          </p:cNvPr>
          <p:cNvSpPr/>
          <p:nvPr/>
        </p:nvSpPr>
        <p:spPr>
          <a:xfrm>
            <a:off x="4948687" y="3216215"/>
            <a:ext cx="2314753" cy="920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latin typeface="Daytona"/>
                <a:cs typeface="Calibri"/>
              </a:rPr>
              <a:t>21 </a:t>
            </a:r>
            <a:r>
              <a:rPr lang="en-US" sz="2500" err="1">
                <a:latin typeface="Daytona"/>
                <a:cs typeface="Calibri"/>
              </a:rPr>
              <a:t>diák</a:t>
            </a:r>
            <a:endParaRPr lang="en-US" sz="2500">
              <a:latin typeface="Daytona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F2727F-DAA7-45F7-933E-B83CF9A6DE66}"/>
              </a:ext>
            </a:extLst>
          </p:cNvPr>
          <p:cNvSpPr/>
          <p:nvPr/>
        </p:nvSpPr>
        <p:spPr>
          <a:xfrm>
            <a:off x="520461" y="1720970"/>
            <a:ext cx="3177393" cy="42844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500" dirty="0">
                <a:ea typeface="+mn-lt"/>
                <a:cs typeface="+mn-lt"/>
              </a:rPr>
              <a:t>Blaskó Dorina</a:t>
            </a:r>
            <a:endParaRPr lang="en-US" dirty="0">
              <a:cs typeface="Calibri" panose="020F0502020204030204"/>
            </a:endParaRPr>
          </a:p>
          <a:p>
            <a:pPr algn="ctr"/>
            <a:r>
              <a:rPr lang="en-US" sz="2500" dirty="0">
                <a:ea typeface="+mn-lt"/>
                <a:cs typeface="+mn-lt"/>
              </a:rPr>
              <a:t>Békési Gergő</a:t>
            </a:r>
            <a:endParaRPr lang="en-US" dirty="0">
              <a:cs typeface="Calibri" panose="020F0502020204030204"/>
            </a:endParaRPr>
          </a:p>
          <a:p>
            <a:pPr algn="ctr"/>
            <a:r>
              <a:rPr lang="en-US" sz="2500" dirty="0">
                <a:ea typeface="+mn-lt"/>
                <a:cs typeface="+mn-lt"/>
              </a:rPr>
              <a:t>Csuka Nikolett</a:t>
            </a:r>
            <a:endParaRPr lang="en-US" dirty="0">
              <a:cs typeface="Calibri" panose="020F0502020204030204"/>
            </a:endParaRPr>
          </a:p>
          <a:p>
            <a:pPr algn="ctr"/>
            <a:r>
              <a:rPr lang="en-US" sz="2500" dirty="0">
                <a:ea typeface="+mn-lt"/>
                <a:cs typeface="+mn-lt"/>
              </a:rPr>
              <a:t>Ercse Gergő</a:t>
            </a:r>
            <a:endParaRPr lang="en-US" dirty="0">
              <a:cs typeface="Calibri" panose="020F0502020204030204"/>
            </a:endParaRPr>
          </a:p>
          <a:p>
            <a:pPr algn="ctr"/>
            <a:r>
              <a:rPr lang="en-US" sz="2500" dirty="0">
                <a:ea typeface="+mn-lt"/>
                <a:cs typeface="+mn-lt"/>
              </a:rPr>
              <a:t>Ferenczi Tibor</a:t>
            </a:r>
            <a:endParaRPr lang="en-US" dirty="0">
              <a:cs typeface="Calibri" panose="020F0502020204030204"/>
            </a:endParaRPr>
          </a:p>
          <a:p>
            <a:pPr algn="ctr"/>
            <a:r>
              <a:rPr lang="en-US" sz="2500" dirty="0">
                <a:ea typeface="+mn-lt"/>
                <a:cs typeface="+mn-lt"/>
              </a:rPr>
              <a:t>Gyöngyösi Nóra Lili</a:t>
            </a:r>
            <a:endParaRPr lang="en-US" dirty="0">
              <a:cs typeface="Calibri" panose="020F0502020204030204"/>
            </a:endParaRPr>
          </a:p>
          <a:p>
            <a:pPr algn="ctr"/>
            <a:r>
              <a:rPr lang="en-US" sz="2500" dirty="0">
                <a:ea typeface="+mn-lt"/>
                <a:cs typeface="+mn-lt"/>
              </a:rPr>
              <a:t>Gál Benjámin</a:t>
            </a:r>
            <a:endParaRPr lang="en-US" dirty="0">
              <a:cs typeface="Calibri" panose="020F0502020204030204"/>
            </a:endParaRPr>
          </a:p>
          <a:p>
            <a:pPr algn="ctr"/>
            <a:r>
              <a:rPr lang="en-US" sz="2500" dirty="0">
                <a:ea typeface="+mn-lt"/>
                <a:cs typeface="+mn-lt"/>
              </a:rPr>
              <a:t>Harangi Kornél</a:t>
            </a:r>
            <a:endParaRPr lang="en-US" dirty="0">
              <a:cs typeface="Calibri" panose="020F0502020204030204"/>
            </a:endParaRPr>
          </a:p>
          <a:p>
            <a:pPr algn="ctr"/>
            <a:r>
              <a:rPr lang="en-US" sz="2500" dirty="0" err="1">
                <a:ea typeface="+mn-lt"/>
                <a:cs typeface="+mn-lt"/>
              </a:rPr>
              <a:t>Kircsi</a:t>
            </a:r>
            <a:r>
              <a:rPr lang="en-US" sz="2500" dirty="0">
                <a:ea typeface="+mn-lt"/>
                <a:cs typeface="+mn-lt"/>
              </a:rPr>
              <a:t> Dorottya Réka </a:t>
            </a:r>
            <a:endParaRPr lang="en-US" dirty="0">
              <a:cs typeface="Calibri" panose="020F0502020204030204"/>
            </a:endParaRPr>
          </a:p>
          <a:p>
            <a:pPr algn="ctr"/>
            <a:r>
              <a:rPr lang="en-US" sz="2500" dirty="0">
                <a:ea typeface="+mn-lt"/>
                <a:cs typeface="+mn-lt"/>
              </a:rPr>
              <a:t>Kiss Brigitta</a:t>
            </a:r>
            <a:endParaRPr lang="en-US" dirty="0">
              <a:latin typeface="Calibri" panose="020F0502020204030204"/>
              <a:cs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5EB763-25CB-467B-84CA-76E39795C2F1}"/>
              </a:ext>
            </a:extLst>
          </p:cNvPr>
          <p:cNvSpPr/>
          <p:nvPr/>
        </p:nvSpPr>
        <p:spPr>
          <a:xfrm>
            <a:off x="8514273" y="1548441"/>
            <a:ext cx="3249280" cy="46295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500" dirty="0">
                <a:ea typeface="+mn-lt"/>
                <a:cs typeface="+mn-lt"/>
              </a:rPr>
              <a:t>Kállai Krisztina</a:t>
            </a:r>
            <a:endParaRPr lang="en-US" dirty="0">
              <a:cs typeface="Calibri" panose="020F0502020204030204"/>
            </a:endParaRPr>
          </a:p>
          <a:p>
            <a:pPr algn="ctr"/>
            <a:r>
              <a:rPr lang="en-US" sz="2500" dirty="0">
                <a:ea typeface="+mn-lt"/>
                <a:cs typeface="+mn-lt"/>
              </a:rPr>
              <a:t>Kállai Lili</a:t>
            </a:r>
            <a:endParaRPr lang="en-US" dirty="0">
              <a:cs typeface="Calibri" panose="020F0502020204030204"/>
            </a:endParaRPr>
          </a:p>
          <a:p>
            <a:pPr algn="ctr"/>
            <a:r>
              <a:rPr lang="en-US" sz="2500" dirty="0">
                <a:ea typeface="+mn-lt"/>
                <a:cs typeface="+mn-lt"/>
              </a:rPr>
              <a:t>Károly Kinga</a:t>
            </a:r>
            <a:endParaRPr lang="en-US" dirty="0">
              <a:cs typeface="Calibri" panose="020F0502020204030204"/>
            </a:endParaRPr>
          </a:p>
          <a:p>
            <a:pPr algn="ctr"/>
            <a:r>
              <a:rPr lang="en-US" sz="2500" dirty="0" err="1">
                <a:ea typeface="+mn-lt"/>
                <a:cs typeface="+mn-lt"/>
              </a:rPr>
              <a:t>Lajtos</a:t>
            </a:r>
            <a:r>
              <a:rPr lang="en-US" sz="2500" dirty="0">
                <a:ea typeface="+mn-lt"/>
                <a:cs typeface="+mn-lt"/>
              </a:rPr>
              <a:t> Patrik</a:t>
            </a:r>
            <a:endParaRPr lang="en-US" dirty="0">
              <a:cs typeface="Calibri" panose="020F0502020204030204"/>
            </a:endParaRPr>
          </a:p>
          <a:p>
            <a:pPr algn="ctr"/>
            <a:r>
              <a:rPr lang="en-US" sz="2500" dirty="0">
                <a:ea typeface="+mn-lt"/>
                <a:cs typeface="+mn-lt"/>
              </a:rPr>
              <a:t>Nagy Orsolya</a:t>
            </a:r>
            <a:endParaRPr lang="en-US" dirty="0">
              <a:cs typeface="Calibri" panose="020F0502020204030204"/>
            </a:endParaRPr>
          </a:p>
          <a:p>
            <a:pPr algn="ctr"/>
            <a:r>
              <a:rPr lang="en-US" sz="2500" dirty="0">
                <a:ea typeface="+mn-lt"/>
                <a:cs typeface="+mn-lt"/>
              </a:rPr>
              <a:t>Oláh Anna</a:t>
            </a:r>
            <a:endParaRPr lang="en-US" dirty="0">
              <a:cs typeface="Calibri" panose="020F0502020204030204"/>
            </a:endParaRPr>
          </a:p>
          <a:p>
            <a:pPr algn="ctr"/>
            <a:r>
              <a:rPr lang="en-US" sz="2500" dirty="0">
                <a:ea typeface="+mn-lt"/>
                <a:cs typeface="+mn-lt"/>
              </a:rPr>
              <a:t>Takács Blanka</a:t>
            </a:r>
            <a:endParaRPr lang="en-US" dirty="0">
              <a:cs typeface="Calibri" panose="020F0502020204030204"/>
            </a:endParaRPr>
          </a:p>
          <a:p>
            <a:pPr algn="ctr"/>
            <a:r>
              <a:rPr lang="en-US" sz="2500" dirty="0">
                <a:ea typeface="+mn-lt"/>
                <a:cs typeface="+mn-lt"/>
              </a:rPr>
              <a:t>Tamássy Boglárka</a:t>
            </a:r>
            <a:endParaRPr lang="en-US" dirty="0">
              <a:cs typeface="Calibri" panose="020F0502020204030204"/>
            </a:endParaRPr>
          </a:p>
          <a:p>
            <a:pPr algn="ctr"/>
            <a:r>
              <a:rPr lang="en-US" sz="2500" dirty="0">
                <a:ea typeface="+mn-lt"/>
                <a:cs typeface="+mn-lt"/>
              </a:rPr>
              <a:t>Tóth Fruzsina</a:t>
            </a:r>
            <a:endParaRPr lang="en-US" dirty="0">
              <a:cs typeface="Calibri" panose="020F0502020204030204"/>
            </a:endParaRPr>
          </a:p>
          <a:p>
            <a:pPr algn="ctr"/>
            <a:r>
              <a:rPr lang="en-US" sz="2500" dirty="0" err="1">
                <a:ea typeface="+mn-lt"/>
                <a:cs typeface="+mn-lt"/>
              </a:rPr>
              <a:t>Ulveczki</a:t>
            </a:r>
            <a:r>
              <a:rPr lang="en-US" sz="2500" dirty="0">
                <a:ea typeface="+mn-lt"/>
                <a:cs typeface="+mn-lt"/>
              </a:rPr>
              <a:t> Csilla</a:t>
            </a:r>
            <a:endParaRPr lang="en-US" dirty="0">
              <a:cs typeface="Calibri" panose="020F0502020204030204"/>
            </a:endParaRPr>
          </a:p>
          <a:p>
            <a:pPr algn="ctr"/>
            <a:r>
              <a:rPr lang="en-US" sz="2500" dirty="0">
                <a:ea typeface="+mn-lt"/>
                <a:cs typeface="+mn-lt"/>
              </a:rPr>
              <a:t>Varga Dominik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C44AE8D4-A39B-4F1B-8A39-2C051D4306A4}"/>
              </a:ext>
            </a:extLst>
          </p:cNvPr>
          <p:cNvSpPr/>
          <p:nvPr/>
        </p:nvSpPr>
        <p:spPr>
          <a:xfrm>
            <a:off x="3894992" y="3430201"/>
            <a:ext cx="977660" cy="48883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D03F70DF-25A6-4A86-AF4B-309A186F4D0A}"/>
              </a:ext>
            </a:extLst>
          </p:cNvPr>
          <p:cNvSpPr/>
          <p:nvPr/>
        </p:nvSpPr>
        <p:spPr>
          <a:xfrm rot="10800000">
            <a:off x="7388689" y="3430201"/>
            <a:ext cx="977660" cy="48883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28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9" name="Rectangle 170">
            <a:extLst>
              <a:ext uri="{FF2B5EF4-FFF2-40B4-BE49-F238E27FC236}">
                <a16:creationId xmlns:a16="http://schemas.microsoft.com/office/drawing/2014/main" id="{E978A47D-4F17-40FE-AB70-7AF78A95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00" y="-142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0" name="Group 172">
            <a:extLst>
              <a:ext uri="{FF2B5EF4-FFF2-40B4-BE49-F238E27FC236}">
                <a16:creationId xmlns:a16="http://schemas.microsoft.com/office/drawing/2014/main" id="{85BE3A7E-6A3F-401E-A025-BBB8FDB8D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20788" cy="6858001"/>
            <a:chOff x="-14288" y="0"/>
            <a:chExt cx="1220788" cy="6858001"/>
          </a:xfrm>
          <a:solidFill>
            <a:schemeClr val="tx1">
              <a:alpha val="60000"/>
            </a:schemeClr>
          </a:solidFill>
        </p:grpSpPr>
        <p:sp>
          <p:nvSpPr>
            <p:cNvPr id="221" name="Rectangle 5">
              <a:extLst>
                <a:ext uri="{FF2B5EF4-FFF2-40B4-BE49-F238E27FC236}">
                  <a16:creationId xmlns:a16="http://schemas.microsoft.com/office/drawing/2014/main" id="{41EE9036-817C-476C-BD59-B5184F9A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22" name="Freeform 6">
              <a:extLst>
                <a:ext uri="{FF2B5EF4-FFF2-40B4-BE49-F238E27FC236}">
                  <a16:creationId xmlns:a16="http://schemas.microsoft.com/office/drawing/2014/main" id="{F098087A-B4E4-4300-A841-44988BD88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Freeform 7">
              <a:extLst>
                <a:ext uri="{FF2B5EF4-FFF2-40B4-BE49-F238E27FC236}">
                  <a16:creationId xmlns:a16="http://schemas.microsoft.com/office/drawing/2014/main" id="{F5BD5F4B-A39C-4DF9-84E4-A4D33F30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7" name="Freeform 8">
              <a:extLst>
                <a:ext uri="{FF2B5EF4-FFF2-40B4-BE49-F238E27FC236}">
                  <a16:creationId xmlns:a16="http://schemas.microsoft.com/office/drawing/2014/main" id="{D7FA9858-BFA0-4D5B-AF72-B1B65EB0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8" name="Freeform 9">
              <a:extLst>
                <a:ext uri="{FF2B5EF4-FFF2-40B4-BE49-F238E27FC236}">
                  <a16:creationId xmlns:a16="http://schemas.microsoft.com/office/drawing/2014/main" id="{A508A5F3-AFE0-4750-A9C2-B51A514FF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9" name="Freeform 10">
              <a:extLst>
                <a:ext uri="{FF2B5EF4-FFF2-40B4-BE49-F238E27FC236}">
                  <a16:creationId xmlns:a16="http://schemas.microsoft.com/office/drawing/2014/main" id="{92B4AAEB-ABF4-42A7-BE52-0B442190D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0" name="Freeform 11">
              <a:extLst>
                <a:ext uri="{FF2B5EF4-FFF2-40B4-BE49-F238E27FC236}">
                  <a16:creationId xmlns:a16="http://schemas.microsoft.com/office/drawing/2014/main" id="{3767C370-4A42-4376-8CAE-606C4BC8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Freeform 12">
              <a:extLst>
                <a:ext uri="{FF2B5EF4-FFF2-40B4-BE49-F238E27FC236}">
                  <a16:creationId xmlns:a16="http://schemas.microsoft.com/office/drawing/2014/main" id="{36205F53-9C95-4954-B97C-1625BB8A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Freeform 13">
              <a:extLst>
                <a:ext uri="{FF2B5EF4-FFF2-40B4-BE49-F238E27FC236}">
                  <a16:creationId xmlns:a16="http://schemas.microsoft.com/office/drawing/2014/main" id="{DC80B58E-3469-43E9-96FC-D747B6983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3" name="Freeform 14">
              <a:extLst>
                <a:ext uri="{FF2B5EF4-FFF2-40B4-BE49-F238E27FC236}">
                  <a16:creationId xmlns:a16="http://schemas.microsoft.com/office/drawing/2014/main" id="{E17A4ED2-DDD7-4B4D-A39C-9B0121C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15">
              <a:extLst>
                <a:ext uri="{FF2B5EF4-FFF2-40B4-BE49-F238E27FC236}">
                  <a16:creationId xmlns:a16="http://schemas.microsoft.com/office/drawing/2014/main" id="{A2C14A85-E7A9-4E1D-809F-20F5CFA7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Line 16">
              <a:extLst>
                <a:ext uri="{FF2B5EF4-FFF2-40B4-BE49-F238E27FC236}">
                  <a16:creationId xmlns:a16="http://schemas.microsoft.com/office/drawing/2014/main" id="{F3D51E32-9399-4B7F-8D91-BF9A068B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86" name="Freeform 17">
              <a:extLst>
                <a:ext uri="{FF2B5EF4-FFF2-40B4-BE49-F238E27FC236}">
                  <a16:creationId xmlns:a16="http://schemas.microsoft.com/office/drawing/2014/main" id="{9969F9D2-502D-4C1D-ABA5-02B1BF2A0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Freeform 18">
              <a:extLst>
                <a:ext uri="{FF2B5EF4-FFF2-40B4-BE49-F238E27FC236}">
                  <a16:creationId xmlns:a16="http://schemas.microsoft.com/office/drawing/2014/main" id="{4AE555C6-5623-478A-BF35-63E9929A3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8" name="Freeform 19">
              <a:extLst>
                <a:ext uri="{FF2B5EF4-FFF2-40B4-BE49-F238E27FC236}">
                  <a16:creationId xmlns:a16="http://schemas.microsoft.com/office/drawing/2014/main" id="{A3D3AED4-A69E-4301-9BB4-436DC5F0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Freeform 20">
              <a:extLst>
                <a:ext uri="{FF2B5EF4-FFF2-40B4-BE49-F238E27FC236}">
                  <a16:creationId xmlns:a16="http://schemas.microsoft.com/office/drawing/2014/main" id="{C3B8082C-2D81-48D7-8B45-85B7C892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0" name="Rectangle 21">
              <a:extLst>
                <a:ext uri="{FF2B5EF4-FFF2-40B4-BE49-F238E27FC236}">
                  <a16:creationId xmlns:a16="http://schemas.microsoft.com/office/drawing/2014/main" id="{9AD35461-BA86-408B-8A29-244EB2F2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1" name="Freeform 22">
              <a:extLst>
                <a:ext uri="{FF2B5EF4-FFF2-40B4-BE49-F238E27FC236}">
                  <a16:creationId xmlns:a16="http://schemas.microsoft.com/office/drawing/2014/main" id="{F238E495-B6C6-4857-899B-CDD58483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2" name="Freeform 23">
              <a:extLst>
                <a:ext uri="{FF2B5EF4-FFF2-40B4-BE49-F238E27FC236}">
                  <a16:creationId xmlns:a16="http://schemas.microsoft.com/office/drawing/2014/main" id="{E20A751E-054C-4EC2-8DA3-0EC923A65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3" name="Freeform 24">
              <a:extLst>
                <a:ext uri="{FF2B5EF4-FFF2-40B4-BE49-F238E27FC236}">
                  <a16:creationId xmlns:a16="http://schemas.microsoft.com/office/drawing/2014/main" id="{B6E8E701-3D21-4E5C-AB6E-9A7404697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4" name="Freeform 25">
              <a:extLst>
                <a:ext uri="{FF2B5EF4-FFF2-40B4-BE49-F238E27FC236}">
                  <a16:creationId xmlns:a16="http://schemas.microsoft.com/office/drawing/2014/main" id="{431BDA41-D09D-4984-B888-756F5F81B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5" name="Freeform 26">
              <a:extLst>
                <a:ext uri="{FF2B5EF4-FFF2-40B4-BE49-F238E27FC236}">
                  <a16:creationId xmlns:a16="http://schemas.microsoft.com/office/drawing/2014/main" id="{0DC943D2-20E4-4C00-82D2-D405A7C00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Freeform 27">
              <a:extLst>
                <a:ext uri="{FF2B5EF4-FFF2-40B4-BE49-F238E27FC236}">
                  <a16:creationId xmlns:a16="http://schemas.microsoft.com/office/drawing/2014/main" id="{4BC34A74-80A2-4DE1-8ADC-BBD170903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Freeform 28">
              <a:extLst>
                <a:ext uri="{FF2B5EF4-FFF2-40B4-BE49-F238E27FC236}">
                  <a16:creationId xmlns:a16="http://schemas.microsoft.com/office/drawing/2014/main" id="{C6C3CA25-431F-4E26-952D-4AA9C4C7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8" name="Freeform 29">
              <a:extLst>
                <a:ext uri="{FF2B5EF4-FFF2-40B4-BE49-F238E27FC236}">
                  <a16:creationId xmlns:a16="http://schemas.microsoft.com/office/drawing/2014/main" id="{776D1836-82AE-40EF-9829-C6B8D2CF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9" name="Freeform 30">
              <a:extLst>
                <a:ext uri="{FF2B5EF4-FFF2-40B4-BE49-F238E27FC236}">
                  <a16:creationId xmlns:a16="http://schemas.microsoft.com/office/drawing/2014/main" id="{9A8E397E-ADF9-45C1-98F4-3F5A86378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Freeform 31">
              <a:extLst>
                <a:ext uri="{FF2B5EF4-FFF2-40B4-BE49-F238E27FC236}">
                  <a16:creationId xmlns:a16="http://schemas.microsoft.com/office/drawing/2014/main" id="{DE07CFD9-357F-40BC-A792-CE874BFE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413" y="1082673"/>
            <a:ext cx="2869416" cy="4708528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2800"/>
              <a:t>Helyi értékek felfedezése, kirándulások </a:t>
            </a:r>
          </a:p>
        </p:txBody>
      </p:sp>
      <p:cxnSp>
        <p:nvCxnSpPr>
          <p:cNvPr id="224" name="Straight Connector 201">
            <a:extLst>
              <a:ext uri="{FF2B5EF4-FFF2-40B4-BE49-F238E27FC236}">
                <a16:creationId xmlns:a16="http://schemas.microsoft.com/office/drawing/2014/main" id="{085ECEC0-FF5D-4348-92C7-1EA7C61E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97763" y="1082673"/>
            <a:ext cx="5751237" cy="47085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800" cap="all">
                <a:hlinkClick r:id="rId2"/>
              </a:rPr>
              <a:t>https://sites.google.com/view/erasmushogyes/main-page/excursions</a:t>
            </a:r>
            <a:endParaRPr lang="en-US" sz="1800" cap="all"/>
          </a:p>
          <a:p>
            <a:endParaRPr lang="hu-HU" sz="1800">
              <a:cs typeface="Calibri" panose="020F0502020204030204"/>
            </a:endParaRPr>
          </a:p>
        </p:txBody>
      </p:sp>
      <p:grpSp>
        <p:nvGrpSpPr>
          <p:cNvPr id="225" name="Group 203">
            <a:extLst>
              <a:ext uri="{FF2B5EF4-FFF2-40B4-BE49-F238E27FC236}">
                <a16:creationId xmlns:a16="http://schemas.microsoft.com/office/drawing/2014/main" id="{F4E035BE-9FF4-43D3-BC25-CF582D7F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1">
              <a:alpha val="60000"/>
            </a:schemeClr>
          </a:solidFill>
        </p:grpSpPr>
        <p:sp>
          <p:nvSpPr>
            <p:cNvPr id="205" name="Freeform 32">
              <a:extLst>
                <a:ext uri="{FF2B5EF4-FFF2-40B4-BE49-F238E27FC236}">
                  <a16:creationId xmlns:a16="http://schemas.microsoft.com/office/drawing/2014/main" id="{F98BCEB2-EC20-4E84-A994-0AC37292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" name="Freeform 33">
              <a:extLst>
                <a:ext uri="{FF2B5EF4-FFF2-40B4-BE49-F238E27FC236}">
                  <a16:creationId xmlns:a16="http://schemas.microsoft.com/office/drawing/2014/main" id="{7A2E1821-AEDF-417E-9F17-83379E9C0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" name="Freeform 34">
              <a:extLst>
                <a:ext uri="{FF2B5EF4-FFF2-40B4-BE49-F238E27FC236}">
                  <a16:creationId xmlns:a16="http://schemas.microsoft.com/office/drawing/2014/main" id="{CB3734E2-8292-4B47-B6AB-0E5A058DE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8" name="Freeform 35">
              <a:extLst>
                <a:ext uri="{FF2B5EF4-FFF2-40B4-BE49-F238E27FC236}">
                  <a16:creationId xmlns:a16="http://schemas.microsoft.com/office/drawing/2014/main" id="{A0B09C51-29AB-45C0-B707-CCFB9DF2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9" name="Freeform 36">
              <a:extLst>
                <a:ext uri="{FF2B5EF4-FFF2-40B4-BE49-F238E27FC236}">
                  <a16:creationId xmlns:a16="http://schemas.microsoft.com/office/drawing/2014/main" id="{510C0CED-AE1B-45AE-B5E1-57521E58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0" name="Freeform 37">
              <a:extLst>
                <a:ext uri="{FF2B5EF4-FFF2-40B4-BE49-F238E27FC236}">
                  <a16:creationId xmlns:a16="http://schemas.microsoft.com/office/drawing/2014/main" id="{591F2327-4B45-41AA-B41C-7404B6A1E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1" name="Freeform 38">
              <a:extLst>
                <a:ext uri="{FF2B5EF4-FFF2-40B4-BE49-F238E27FC236}">
                  <a16:creationId xmlns:a16="http://schemas.microsoft.com/office/drawing/2014/main" id="{5A63224C-41A0-42C0-96F6-0B2BE99A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2" name="Freeform 39">
              <a:extLst>
                <a:ext uri="{FF2B5EF4-FFF2-40B4-BE49-F238E27FC236}">
                  <a16:creationId xmlns:a16="http://schemas.microsoft.com/office/drawing/2014/main" id="{A7C00B9F-C253-4776-9935-EC02254A4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Freeform 40">
              <a:extLst>
                <a:ext uri="{FF2B5EF4-FFF2-40B4-BE49-F238E27FC236}">
                  <a16:creationId xmlns:a16="http://schemas.microsoft.com/office/drawing/2014/main" id="{5062D4AA-13F3-4064-8440-FFE8562D8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4" name="Rectangle 41">
              <a:extLst>
                <a:ext uri="{FF2B5EF4-FFF2-40B4-BE49-F238E27FC236}">
                  <a16:creationId xmlns:a16="http://schemas.microsoft.com/office/drawing/2014/main" id="{3E143B27-CB82-440B-879B-D25C1891C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52192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CA68-D52E-4791-A51D-9555427F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352" y="892120"/>
            <a:ext cx="2665380" cy="1377029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F5803-A8D7-41D1-8288-BD1E8C324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2505" y="2403903"/>
            <a:ext cx="2733599" cy="64612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90000"/>
                    <a:lumOff val="10000"/>
                  </a:schemeClr>
                </a:solidFill>
                <a:ea typeface="+mn-lt"/>
                <a:cs typeface="+mn-lt"/>
              </a:rPr>
              <a:t>•</a:t>
            </a:r>
            <a:r>
              <a:rPr lang="en-US" sz="1400" dirty="0" err="1">
                <a:solidFill>
                  <a:schemeClr val="bg1">
                    <a:lumMod val="90000"/>
                    <a:lumOff val="10000"/>
                  </a:schemeClr>
                </a:solidFill>
                <a:ea typeface="+mn-lt"/>
                <a:cs typeface="+mn-lt"/>
              </a:rPr>
              <a:t>Biciklizés</a:t>
            </a:r>
            <a:r>
              <a:rPr lang="en-US" sz="1400" dirty="0">
                <a:solidFill>
                  <a:schemeClr val="bg1">
                    <a:lumMod val="90000"/>
                    <a:lumOff val="10000"/>
                  </a:schemeClr>
                </a:solidFill>
                <a:ea typeface="+mn-lt"/>
                <a:cs typeface="+mn-lt"/>
              </a:rPr>
              <a:t> a </a:t>
            </a:r>
            <a:r>
              <a:rPr lang="en-US" sz="1400" dirty="0" err="1">
                <a:solidFill>
                  <a:schemeClr val="bg1">
                    <a:lumMod val="90000"/>
                    <a:lumOff val="10000"/>
                  </a:schemeClr>
                </a:solidFill>
                <a:ea typeface="+mn-lt"/>
                <a:cs typeface="+mn-lt"/>
              </a:rPr>
              <a:t>Kráter-tóhoz</a:t>
            </a:r>
            <a:r>
              <a:rPr lang="en-US" sz="1400" dirty="0">
                <a:solidFill>
                  <a:schemeClr val="bg1">
                    <a:lumMod val="90000"/>
                    <a:lumOff val="1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bg1">
                    <a:lumMod val="90000"/>
                    <a:lumOff val="10000"/>
                  </a:schemeClr>
                </a:solidFill>
                <a:ea typeface="+mn-lt"/>
                <a:cs typeface="+mn-lt"/>
              </a:rPr>
              <a:t>az</a:t>
            </a:r>
            <a:r>
              <a:rPr lang="en-US" sz="1400" dirty="0">
                <a:solidFill>
                  <a:schemeClr val="bg1">
                    <a:lumMod val="90000"/>
                    <a:lumOff val="1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bg1">
                    <a:lumMod val="90000"/>
                    <a:lumOff val="10000"/>
                  </a:schemeClr>
                </a:solidFill>
                <a:ea typeface="+mn-lt"/>
                <a:cs typeface="+mn-lt"/>
              </a:rPr>
              <a:t>Erasmusos</a:t>
            </a:r>
            <a:r>
              <a:rPr lang="en-US" sz="1400" dirty="0">
                <a:solidFill>
                  <a:schemeClr val="bg1">
                    <a:lumMod val="90000"/>
                    <a:lumOff val="1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bg1">
                    <a:lumMod val="90000"/>
                    <a:lumOff val="10000"/>
                  </a:schemeClr>
                </a:solidFill>
                <a:ea typeface="+mn-lt"/>
                <a:cs typeface="+mn-lt"/>
              </a:rPr>
              <a:t>csapattal</a:t>
            </a:r>
            <a:endParaRPr lang="en-US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  <a:p>
            <a:pPr marL="0" indent="0">
              <a:buClr>
                <a:srgbClr val="EEEBE3"/>
              </a:buClr>
              <a:buNone/>
            </a:pPr>
            <a:endParaRPr lang="en-US" sz="140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Picture 4" descr="A picture containing green&#10;&#10;Description automatically generated">
            <a:extLst>
              <a:ext uri="{FF2B5EF4-FFF2-40B4-BE49-F238E27FC236}">
                <a16:creationId xmlns:a16="http://schemas.microsoft.com/office/drawing/2014/main" id="{ACAAAF04-1649-4174-A9AF-EE0DBC2D7B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7" r="2" b="2"/>
          <a:stretch/>
        </p:blipFill>
        <p:spPr>
          <a:xfrm>
            <a:off x="726149" y="727628"/>
            <a:ext cx="7312678" cy="5415552"/>
          </a:xfrm>
          <a:prstGeom prst="rect">
            <a:avLst/>
          </a:prstGeom>
        </p:spPr>
      </p:pic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D0909F64-3D37-4D28-905D-1531AA81996C}"/>
              </a:ext>
            </a:extLst>
          </p:cNvPr>
          <p:cNvCxnSpPr/>
          <p:nvPr/>
        </p:nvCxnSpPr>
        <p:spPr>
          <a:xfrm flipH="1">
            <a:off x="5703278" y="2590800"/>
            <a:ext cx="3130061" cy="193040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62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kör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Szelet">
  <a:themeElements>
    <a:clrScheme name="Szele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zele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ele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42AAE89964DDC14FA33C5AA0C4C0A9A6" ma:contentTypeVersion="9" ma:contentTypeDescription="Új dokumentum létrehozása." ma:contentTypeScope="" ma:versionID="e187779dc3210fd4f2751df9a35c6a61">
  <xsd:schema xmlns:xsd="http://www.w3.org/2001/XMLSchema" xmlns:xs="http://www.w3.org/2001/XMLSchema" xmlns:p="http://schemas.microsoft.com/office/2006/metadata/properties" xmlns:ns2="e6b6a21e-994b-4518-a57c-e5d2cb041d25" targetNamespace="http://schemas.microsoft.com/office/2006/metadata/properties" ma:root="true" ma:fieldsID="a6e30991e17fbd1b47d3c03791f114c1" ns2:_="">
    <xsd:import namespace="e6b6a21e-994b-4518-a57c-e5d2cb041d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b6a21e-994b-4518-a57c-e5d2cb041d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FE42B0-CB37-4078-9992-874D6C9568B3}">
  <ds:schemaRefs>
    <ds:schemaRef ds:uri="e6b6a21e-994b-4518-a57c-e5d2cb041d2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985119E-C302-4AAC-AFAB-51AB378CC8C5}">
  <ds:schemaRefs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e6b6a21e-994b-4518-a57c-e5d2cb041d2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77033CA-5FC5-4176-9C6B-C25B0A2AE5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976</Words>
  <Application>Microsoft Office PowerPoint</Application>
  <PresentationFormat>Szélesvásznú</PresentationFormat>
  <Paragraphs>183</Paragraphs>
  <Slides>43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2</vt:i4>
      </vt:variant>
      <vt:variant>
        <vt:lpstr>Diacímek</vt:lpstr>
      </vt:variant>
      <vt:variant>
        <vt:i4>43</vt:i4>
      </vt:variant>
    </vt:vector>
  </HeadingPairs>
  <TitlesOfParts>
    <vt:vector size="56" baseType="lpstr">
      <vt:lpstr>Arial</vt:lpstr>
      <vt:lpstr>Arial Nova</vt:lpstr>
      <vt:lpstr>Calibri</vt:lpstr>
      <vt:lpstr>Calibri Light</vt:lpstr>
      <vt:lpstr>Century Gothic</vt:lpstr>
      <vt:lpstr>Daytona</vt:lpstr>
      <vt:lpstr>Times New Roman</vt:lpstr>
      <vt:lpstr>Trebuchet MS</vt:lpstr>
      <vt:lpstr>Tw Cen MT</vt:lpstr>
      <vt:lpstr>Tw Cen MT</vt:lpstr>
      <vt:lpstr>Wingdings 3</vt:lpstr>
      <vt:lpstr>Áramkör</vt:lpstr>
      <vt:lpstr>Szelet</vt:lpstr>
      <vt:lpstr>Közös természeti és kulturális örökségünk</vt:lpstr>
      <vt:lpstr>Partner iskolák</vt:lpstr>
      <vt:lpstr>A program tematikája</vt:lpstr>
      <vt:lpstr>Beválogatás </vt:lpstr>
      <vt:lpstr>PowerPoint-bemutató</vt:lpstr>
      <vt:lpstr>Beválogatás </vt:lpstr>
      <vt:lpstr>Beválogatás után...</vt:lpstr>
      <vt:lpstr>Helyi értékek felfedezése, kirándulások </vt:lpstr>
      <vt:lpstr>Program</vt:lpstr>
      <vt:lpstr>Cél</vt:lpstr>
      <vt:lpstr>Szervezés és megvalósítás</vt:lpstr>
      <vt:lpstr>Személyes tapasztalatok</vt:lpstr>
      <vt:lpstr>Tapasztalat összegzése</vt:lpstr>
      <vt:lpstr>Még pár kép</vt:lpstr>
      <vt:lpstr>Még pár kép</vt:lpstr>
      <vt:lpstr>Debrecen felfedezése</vt:lpstr>
      <vt:lpstr> </vt:lpstr>
      <vt:lpstr>PowerPoint-bemutató</vt:lpstr>
      <vt:lpstr>Összegzés</vt:lpstr>
      <vt:lpstr>PowerPoint-bemutató</vt:lpstr>
      <vt:lpstr>Hortobágy</vt:lpstr>
      <vt:lpstr>Hungarospa labor és ásványvíz palackozó</vt:lpstr>
      <vt:lpstr>Bemutatkozó videók </vt:lpstr>
      <vt:lpstr>1. találkozó</vt:lpstr>
      <vt:lpstr>Feladat ismertetése és célja</vt:lpstr>
      <vt:lpstr>PowerPoint-bemutató</vt:lpstr>
      <vt:lpstr>2. találkozó</vt:lpstr>
      <vt:lpstr>„Jó gyakorlatok” megosztása</vt:lpstr>
      <vt:lpstr>PowerPoint-bemutató</vt:lpstr>
      <vt:lpstr>Találkozók közötti feladatok</vt:lpstr>
      <vt:lpstr>3. találkozó - kiss brigi</vt:lpstr>
      <vt:lpstr>A virtuális idegenvzetés előkészületei:</vt:lpstr>
      <vt:lpstr>PowerPoint-bemutató</vt:lpstr>
      <vt:lpstr>Daltanulás</vt:lpstr>
      <vt:lpstr>A daltanulás pillanataiban</vt:lpstr>
      <vt:lpstr>A találkozás</vt:lpstr>
      <vt:lpstr>Társasjáték térképek</vt:lpstr>
      <vt:lpstr>Társasjáték -  Kérdések</vt:lpstr>
      <vt:lpstr>Nyári tábor - Várlátogatás</vt:lpstr>
      <vt:lpstr>Kisnánai vár</vt:lpstr>
      <vt:lpstr>Siroki vár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Balla Éva</dc:creator>
  <cp:lastModifiedBy>Nemes József</cp:lastModifiedBy>
  <cp:revision>270</cp:revision>
  <dcterms:created xsi:type="dcterms:W3CDTF">2021-09-07T07:38:59Z</dcterms:created>
  <dcterms:modified xsi:type="dcterms:W3CDTF">2021-10-06T11:32:11Z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0x01010042AAE89964DDC14FA33C5AA0C4C0A9A6</vt:lpwstr>
  </property>
</Properties>
</file>